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69" r:id="rId2"/>
    <p:sldId id="265" r:id="rId3"/>
    <p:sldId id="301" r:id="rId4"/>
    <p:sldId id="302" r:id="rId5"/>
    <p:sldId id="303" r:id="rId6"/>
    <p:sldId id="307" r:id="rId7"/>
    <p:sldId id="306" r:id="rId8"/>
    <p:sldId id="304" r:id="rId9"/>
    <p:sldId id="305" r:id="rId10"/>
    <p:sldId id="308" r:id="rId11"/>
    <p:sldId id="309" r:id="rId12"/>
    <p:sldId id="310" r:id="rId13"/>
    <p:sldId id="321" r:id="rId14"/>
    <p:sldId id="322" r:id="rId15"/>
    <p:sldId id="323" r:id="rId16"/>
    <p:sldId id="325" r:id="rId17"/>
    <p:sldId id="324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42" r:id="rId28"/>
    <p:sldId id="335" r:id="rId29"/>
    <p:sldId id="312" r:id="rId30"/>
    <p:sldId id="311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38" r:id="rId40"/>
    <p:sldId id="337" r:id="rId41"/>
    <p:sldId id="340" r:id="rId42"/>
    <p:sldId id="339" r:id="rId43"/>
    <p:sldId id="341" r:id="rId44"/>
    <p:sldId id="336" r:id="rId4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66"/>
    </p:penClr>
  </p:showPr>
  <p:clrMru>
    <a:srgbClr val="0066CC"/>
    <a:srgbClr val="FF0066"/>
    <a:srgbClr val="660066"/>
    <a:srgbClr val="00CC00"/>
    <a:srgbClr val="CCCC00"/>
    <a:srgbClr val="00CC66"/>
    <a:srgbClr val="FFCC0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vetlý štýl 2 - zvýrazneni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00" autoAdjust="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_ntb\Desktop\PR6\z&#225;ver%20roka%20prospec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Hárok1!$K$2:$K$3</c:f>
              <c:strCache>
                <c:ptCount val="1"/>
                <c:pt idx="0">
                  <c:v>Priemerný prospech   1,21 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dPt>
            <c:idx val="8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Hárok1!$J$3:$J$12</c:f>
              <c:strCache>
                <c:ptCount val="10"/>
                <c:pt idx="0">
                  <c:v>I.A </c:v>
                </c:pt>
                <c:pt idx="1">
                  <c:v>II.A </c:v>
                </c:pt>
                <c:pt idx="2">
                  <c:v>III.A </c:v>
                </c:pt>
                <c:pt idx="3">
                  <c:v>IV.A </c:v>
                </c:pt>
                <c:pt idx="4">
                  <c:v>V.A </c:v>
                </c:pt>
                <c:pt idx="5">
                  <c:v>VI.A </c:v>
                </c:pt>
                <c:pt idx="6">
                  <c:v>VII.A </c:v>
                </c:pt>
                <c:pt idx="7">
                  <c:v>VII.B </c:v>
                </c:pt>
                <c:pt idx="8">
                  <c:v>VIII.A </c:v>
                </c:pt>
                <c:pt idx="9">
                  <c:v>IX.A </c:v>
                </c:pt>
              </c:strCache>
            </c:strRef>
          </c:cat>
          <c:val>
            <c:numRef>
              <c:f>Hárok1!$K$4:$K$12</c:f>
              <c:numCache>
                <c:formatCode>General</c:formatCode>
                <c:ptCount val="9"/>
                <c:pt idx="0">
                  <c:v>1.29</c:v>
                </c:pt>
                <c:pt idx="1">
                  <c:v>1.3800000000000001</c:v>
                </c:pt>
                <c:pt idx="2">
                  <c:v>1.6400000000000001</c:v>
                </c:pt>
                <c:pt idx="3">
                  <c:v>1.96</c:v>
                </c:pt>
                <c:pt idx="4">
                  <c:v>2.06</c:v>
                </c:pt>
                <c:pt idx="5">
                  <c:v>1.83</c:v>
                </c:pt>
                <c:pt idx="6">
                  <c:v>2.06</c:v>
                </c:pt>
                <c:pt idx="7">
                  <c:v>1.96</c:v>
                </c:pt>
                <c:pt idx="8">
                  <c:v>2.19</c:v>
                </c:pt>
              </c:numCache>
            </c:numRef>
          </c:val>
        </c:ser>
        <c:shape val="cylinder"/>
        <c:axId val="58343424"/>
        <c:axId val="58344960"/>
        <c:axId val="0"/>
      </c:bar3DChart>
      <c:catAx>
        <c:axId val="5834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sk-SK"/>
          </a:p>
        </c:txPr>
        <c:crossAx val="58344960"/>
        <c:crosses val="autoZero"/>
        <c:auto val="1"/>
        <c:lblAlgn val="ctr"/>
        <c:lblOffset val="100"/>
      </c:catAx>
      <c:valAx>
        <c:axId val="58344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sk-SK"/>
          </a:p>
        </c:txPr>
        <c:crossAx val="583434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1622916522788771"/>
                  <c:y val="2.452312397387948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0921586790656893"/>
                  <c:y val="-0.32690619252181941"/>
                </c:manualLayout>
              </c:layout>
              <c:tx>
                <c:rich>
                  <a:bodyPr/>
                  <a:lstStyle/>
                  <a:p>
                    <a:r>
                      <a:rPr lang="sk-SK" dirty="0" smtClean="0"/>
                      <a:t> </a:t>
                    </a:r>
                    <a:r>
                      <a:rPr lang="en-US" dirty="0" err="1" smtClean="0"/>
                      <a:t>Prospelo</a:t>
                    </a:r>
                    <a:r>
                      <a:rPr lang="en-US" dirty="0" smtClean="0"/>
                      <a:t> </a:t>
                    </a:r>
                    <a:r>
                      <a:rPr lang="sk-SK" dirty="0" smtClean="0"/>
                      <a:t/>
                    </a:r>
                    <a:br>
                      <a:rPr lang="sk-SK" dirty="0" smtClean="0"/>
                    </a:br>
                    <a:r>
                      <a:rPr lang="en-US" dirty="0" err="1" smtClean="0"/>
                      <a:t>veľmi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dobre</a:t>
                    </a:r>
                    <a:r>
                      <a:rPr lang="en-US" dirty="0"/>
                      <a:t>
19%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5989842469955798"/>
                  <c:y val="4.434692441580585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latin typeface="Tekton Pro" pitchFamily="34" charset="-18"/>
                  </a:defRPr>
                </a:pPr>
                <a:endParaRPr lang="sk-SK"/>
              </a:p>
            </c:txPr>
            <c:showCatName val="1"/>
            <c:showPercent val="1"/>
            <c:showLeaderLines val="1"/>
          </c:dLbls>
          <c:cat>
            <c:strRef>
              <c:f>Prospech!$A$1:$A$4</c:f>
              <c:strCache>
                <c:ptCount val="4"/>
                <c:pt idx="0">
                  <c:v>Prospelo s vyznamenaním</c:v>
                </c:pt>
                <c:pt idx="1">
                  <c:v>Prospelo veľmi dobre</c:v>
                </c:pt>
                <c:pt idx="2">
                  <c:v>Prospelo</c:v>
                </c:pt>
                <c:pt idx="3">
                  <c:v>Neprospelo</c:v>
                </c:pt>
              </c:strCache>
            </c:strRef>
          </c:cat>
          <c:val>
            <c:numRef>
              <c:f>Prospech!$C$1:$C$4</c:f>
              <c:numCache>
                <c:formatCode>0%</c:formatCode>
                <c:ptCount val="4"/>
                <c:pt idx="0">
                  <c:v>0.46226415094339623</c:v>
                </c:pt>
                <c:pt idx="1">
                  <c:v>0.18396226415094383</c:v>
                </c:pt>
                <c:pt idx="2">
                  <c:v>0.28301886792452946</c:v>
                </c:pt>
                <c:pt idx="3">
                  <c:v>7.0754716981132199E-2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2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69370632491473E-2"/>
          <c:y val="4.0328101682395652E-2"/>
          <c:w val="0.93919123810150995"/>
          <c:h val="0.9549051606878517"/>
        </c:manualLayout>
      </c:layout>
      <c:barChart>
        <c:barDir val="bar"/>
        <c:grouping val="clustered"/>
        <c:ser>
          <c:idx val="0"/>
          <c:order val="0"/>
          <c:tx>
            <c:strRef>
              <c:f>Hárok1!$H$3</c:f>
              <c:strCache>
                <c:ptCount val="1"/>
                <c:pt idx="0">
                  <c:v>priemer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sk-SK"/>
              </a:p>
            </c:txPr>
            <c:showVal val="1"/>
          </c:dLbls>
          <c:cat>
            <c:strRef>
              <c:f>Hárok1!$G$4:$G$13</c:f>
              <c:strCache>
                <c:ptCount val="10"/>
                <c:pt idx="0">
                  <c:v>1A</c:v>
                </c:pt>
                <c:pt idx="1">
                  <c:v>2A</c:v>
                </c:pt>
                <c:pt idx="2">
                  <c:v>3A</c:v>
                </c:pt>
                <c:pt idx="3">
                  <c:v>4A</c:v>
                </c:pt>
                <c:pt idx="4">
                  <c:v>5A</c:v>
                </c:pt>
                <c:pt idx="5">
                  <c:v>6A</c:v>
                </c:pt>
                <c:pt idx="6">
                  <c:v>7A</c:v>
                </c:pt>
                <c:pt idx="7">
                  <c:v>7B</c:v>
                </c:pt>
                <c:pt idx="8">
                  <c:v>8A</c:v>
                </c:pt>
                <c:pt idx="9">
                  <c:v>9A</c:v>
                </c:pt>
              </c:strCache>
            </c:strRef>
          </c:cat>
          <c:val>
            <c:numRef>
              <c:f>Hárok1!$H$4:$H$13</c:f>
              <c:numCache>
                <c:formatCode>General</c:formatCode>
                <c:ptCount val="10"/>
                <c:pt idx="0">
                  <c:v>65.8</c:v>
                </c:pt>
                <c:pt idx="1">
                  <c:v>71.75</c:v>
                </c:pt>
                <c:pt idx="2">
                  <c:v>79.14</c:v>
                </c:pt>
                <c:pt idx="3">
                  <c:v>68.31</c:v>
                </c:pt>
                <c:pt idx="4">
                  <c:v>82.8</c:v>
                </c:pt>
                <c:pt idx="5">
                  <c:v>115.4</c:v>
                </c:pt>
                <c:pt idx="6">
                  <c:v>86.63</c:v>
                </c:pt>
                <c:pt idx="7">
                  <c:v>147.30000000000001</c:v>
                </c:pt>
                <c:pt idx="8">
                  <c:v>115.67999999999998</c:v>
                </c:pt>
                <c:pt idx="9">
                  <c:v>140.4</c:v>
                </c:pt>
              </c:numCache>
            </c:numRef>
          </c:val>
        </c:ser>
        <c:dLbls>
          <c:showVal val="1"/>
        </c:dLbls>
        <c:overlap val="-25"/>
        <c:axId val="58291712"/>
        <c:axId val="58293248"/>
      </c:barChart>
      <c:catAx>
        <c:axId val="582917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58293248"/>
        <c:crosses val="autoZero"/>
        <c:auto val="1"/>
        <c:lblAlgn val="ctr"/>
        <c:lblOffset val="100"/>
      </c:catAx>
      <c:valAx>
        <c:axId val="582932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82917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ekton Pro" pitchFamily="34" charset="-18"/>
        </a:defRPr>
      </a:pPr>
      <a:endParaRPr lang="sk-SK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/>
              <a:t>Neospravedlnené hodiny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NH!$H$3</c:f>
              <c:strCache>
                <c:ptCount val="1"/>
                <c:pt idx="0">
                  <c:v>priemer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bg1">
                  <a:lumMod val="50000"/>
                </a:schemeClr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0066CC"/>
              </a:solidFill>
            </c:spPr>
          </c:dPt>
          <c:cat>
            <c:strRef>
              <c:f>NH!$G$4:$G$13</c:f>
              <c:strCache>
                <c:ptCount val="10"/>
                <c:pt idx="0">
                  <c:v>1A</c:v>
                </c:pt>
                <c:pt idx="1">
                  <c:v>2A</c:v>
                </c:pt>
                <c:pt idx="2">
                  <c:v>3A</c:v>
                </c:pt>
                <c:pt idx="3">
                  <c:v>4A</c:v>
                </c:pt>
                <c:pt idx="4">
                  <c:v>5A</c:v>
                </c:pt>
                <c:pt idx="5">
                  <c:v>6A</c:v>
                </c:pt>
                <c:pt idx="6">
                  <c:v>7A</c:v>
                </c:pt>
                <c:pt idx="7">
                  <c:v>7B</c:v>
                </c:pt>
                <c:pt idx="8">
                  <c:v>8A</c:v>
                </c:pt>
                <c:pt idx="9">
                  <c:v>9A</c:v>
                </c:pt>
              </c:strCache>
            </c:strRef>
          </c:cat>
          <c:val>
            <c:numRef>
              <c:f>NH!$H$4:$H$13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1.9100000000000001</c:v>
                </c:pt>
                <c:pt idx="3">
                  <c:v>0</c:v>
                </c:pt>
                <c:pt idx="4">
                  <c:v>7.2</c:v>
                </c:pt>
                <c:pt idx="5">
                  <c:v>8.9</c:v>
                </c:pt>
                <c:pt idx="6">
                  <c:v>0</c:v>
                </c:pt>
                <c:pt idx="7">
                  <c:v>4.87</c:v>
                </c:pt>
                <c:pt idx="8">
                  <c:v>0.72000000000000064</c:v>
                </c:pt>
                <c:pt idx="9">
                  <c:v>2.59</c:v>
                </c:pt>
              </c:numCache>
            </c:numRef>
          </c:val>
        </c:ser>
        <c:dLbls>
          <c:showVal val="1"/>
        </c:dLbls>
        <c:overlap val="-25"/>
        <c:axId val="58591104"/>
        <c:axId val="58592640"/>
      </c:barChart>
      <c:catAx>
        <c:axId val="58591104"/>
        <c:scaling>
          <c:orientation val="minMax"/>
        </c:scaling>
        <c:axPos val="l"/>
        <c:majorTickMark val="none"/>
        <c:tickLblPos val="nextTo"/>
        <c:crossAx val="58592640"/>
        <c:crosses val="autoZero"/>
        <c:auto val="1"/>
        <c:lblAlgn val="ctr"/>
        <c:lblOffset val="100"/>
      </c:catAx>
      <c:valAx>
        <c:axId val="585926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8591104"/>
        <c:crosses val="autoZero"/>
        <c:crossBetween val="between"/>
      </c:valAx>
    </c:plotArea>
    <c:plotVisOnly val="1"/>
  </c:chart>
  <c:txPr>
    <a:bodyPr/>
    <a:lstStyle/>
    <a:p>
      <a:pPr>
        <a:defRPr sz="2000">
          <a:latin typeface="Tekton Pro" pitchFamily="34" charset="-18"/>
        </a:defRPr>
      </a:pPr>
      <a:endParaRPr lang="sk-SK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FA24C5-4410-4B56-830B-3990E28B6E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90F3216-F742-4929-9EA3-8151E21225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ĺžni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E61DF3-F701-41EE-876D-8C76FD4B25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4DF1-32C1-438A-84C5-F4699A87CD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BECB-F4A5-4868-B744-7B68CB764C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4B4F-454D-460C-A7F9-ED61DDE25F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ĺžni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F05B-40A8-49EC-A6EF-E3546898AA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42D7-73A7-470F-90C2-E52907E1FE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3007-A9E8-4808-AF32-A4444F3E75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5E85-5C44-449A-8579-83C1D02743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1BA5-0940-4A8F-B039-A7CA566115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Zaoblený obdĺžni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5653-94FD-4250-8F6F-D09C55F3EB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8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E54B-0700-4E7B-8C93-2FFEE857C3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152A48D-0E82-4A42-B771-DAD26503E1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ACDD4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8D89A4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8D89A4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../Filmy/2011_06%20Koniec%20sk_roka.wm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882015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Končíme  </a:t>
            </a:r>
            <a:r>
              <a:rPr lang="sk-SK" sz="6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šk.rok</a:t>
            </a:r>
            <a:r>
              <a:rPr lang="sk-SK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  </a:t>
            </a:r>
            <a:r>
              <a:rPr lang="sk-SK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2010/11</a:t>
            </a:r>
            <a:endParaRPr lang="sk-SK" sz="20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6147" name="Obrázok 3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76700"/>
            <a:ext cx="750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ázok 4" descr="bab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33375"/>
            <a:ext cx="1196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ok 5" descr="zspodoli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3314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251520" y="188640"/>
            <a:ext cx="79928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Neospravedlnené hodiny za celý rok </a:t>
            </a:r>
            <a:b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podľa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priemer</a:t>
            </a: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u na žiaka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5365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 6"/>
          <p:cNvGraphicFramePr/>
          <p:nvPr/>
        </p:nvGraphicFramePr>
        <p:xfrm>
          <a:off x="323528" y="1340768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Neospravedlnené hodiny za celý rok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331913" y="1557338"/>
          <a:ext cx="6120681" cy="5058574"/>
        </p:xfrm>
        <a:graphic>
          <a:graphicData uri="http://schemas.openxmlformats.org/drawingml/2006/table">
            <a:tbl>
              <a:tblPr/>
              <a:tblGrid>
                <a:gridCol w="1368152"/>
                <a:gridCol w="1440160"/>
                <a:gridCol w="3312369"/>
              </a:tblGrid>
              <a:tr h="64543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trieda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Neospravedlnené hodiny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977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spolu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i="0" u="none" strike="noStrike" dirty="0" smtClean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Priemer na 1 žiaka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60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3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3A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42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1,91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4A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5A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209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7,2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6A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188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8,9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78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4,87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16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0,72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57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2,59</a:t>
                      </a:r>
                      <a:endParaRPr lang="sk-SK" sz="240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l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650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rgbClr val="000000"/>
                          </a:solidFill>
                          <a:latin typeface="Tekton Pro" pitchFamily="34" charset="-18"/>
                          <a:ea typeface="Times New Roman"/>
                          <a:cs typeface="Times New Roman"/>
                        </a:rPr>
                        <a:t>3,1</a:t>
                      </a:r>
                      <a:endParaRPr lang="sk-SK" sz="2400" dirty="0">
                        <a:latin typeface="Tekton Pro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Správanie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9"/>
          <p:cNvGraphicFramePr>
            <a:graphicFrameLocks noGrp="1"/>
          </p:cNvGraphicFramePr>
          <p:nvPr/>
        </p:nvGraphicFramePr>
        <p:xfrm>
          <a:off x="395536" y="1484784"/>
          <a:ext cx="8316912" cy="5181600"/>
        </p:xfrm>
        <a:graphic>
          <a:graphicData uri="http://schemas.openxmlformats.org/drawingml/2006/table">
            <a:tbl>
              <a:tblPr/>
              <a:tblGrid>
                <a:gridCol w="5118100"/>
                <a:gridCol w="31988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Jednotka zo správania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199 žiakov z 212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Vzorný žiak školy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Knižná odmena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20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Riaditeľská pochvala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26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Triedna pochvala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17 + 2 kolektív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Triedne pokarhanie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5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Riaditeľské pokarhanie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10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Znížená známka zo správania na 2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5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Znížená známka zo správania na 3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6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ekton Pro" pitchFamily="34" charset="-18"/>
                        </a:rPr>
                        <a:t>Znížená známka zo správania na 4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2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" name="Pravá zložená zátvorka 4"/>
          <p:cNvSpPr/>
          <p:nvPr/>
        </p:nvSpPr>
        <p:spPr>
          <a:xfrm>
            <a:off x="7452320" y="5157192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7" name="Ovál 6"/>
          <p:cNvSpPr/>
          <p:nvPr/>
        </p:nvSpPr>
        <p:spPr>
          <a:xfrm>
            <a:off x="7812360" y="5517232"/>
            <a:ext cx="1043608" cy="720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C00000"/>
                </a:solidFill>
              </a:rPr>
              <a:t>13</a:t>
            </a:r>
            <a:endParaRPr lang="sk-SK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Medzinárodné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79512" y="2514600"/>
          <a:ext cx="8712968" cy="2011680"/>
        </p:xfrm>
        <a:graphic>
          <a:graphicData uri="http://schemas.openxmlformats.org/drawingml/2006/table">
            <a:tbl>
              <a:tblPr/>
              <a:tblGrid>
                <a:gridCol w="2376264"/>
                <a:gridCol w="2664296"/>
                <a:gridCol w="1080120"/>
                <a:gridCol w="2592288"/>
              </a:tblGrid>
              <a:tr h="495300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1" dirty="0">
                          <a:latin typeface="Tekton Pro" pitchFamily="34" charset="-18"/>
                        </a:rPr>
                        <a:t>BALTIE 2011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medzinárodné kolo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Štúrovo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10. - 12. jún 2011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err="1">
                          <a:latin typeface="Tekton Pro" pitchFamily="34" charset="-18"/>
                        </a:rPr>
                        <a:t>Crazy</a:t>
                      </a:r>
                      <a:r>
                        <a:rPr lang="sk-SK" sz="2000" dirty="0">
                          <a:latin typeface="Tekton Pro" pitchFamily="34" charset="-18"/>
                        </a:rPr>
                        <a:t> </a:t>
                      </a:r>
                      <a:r>
                        <a:rPr lang="sk-SK" sz="2000" dirty="0" err="1">
                          <a:latin typeface="Tekton Pro" pitchFamily="34" charset="-18"/>
                        </a:rPr>
                        <a:t>Frogs</a:t>
                      </a:r>
                      <a:r>
                        <a:rPr lang="sk-SK" sz="2000" dirty="0">
                          <a:latin typeface="Tekton Pro" pitchFamily="34" charset="-18"/>
                        </a:rPr>
                        <a:t/>
                      </a:r>
                      <a:br>
                        <a:rPr lang="sk-SK" sz="2000" dirty="0">
                          <a:latin typeface="Tekton Pro" pitchFamily="34" charset="-18"/>
                        </a:rPr>
                      </a:br>
                      <a:r>
                        <a:rPr lang="sk-SK" sz="2000" i="1" dirty="0">
                          <a:latin typeface="Tekton Pro" pitchFamily="34" charset="-18"/>
                        </a:rPr>
                        <a:t>Beáta </a:t>
                      </a:r>
                      <a:r>
                        <a:rPr lang="sk-SK" sz="2000" i="1" dirty="0" err="1">
                          <a:latin typeface="Tekton Pro" pitchFamily="34" charset="-18"/>
                        </a:rPr>
                        <a:t>Maráková</a:t>
                      </a:r>
                      <a:r>
                        <a:rPr lang="sk-SK" sz="2000" i="1" dirty="0">
                          <a:latin typeface="Tekton Pro" pitchFamily="34" charset="-18"/>
                        </a:rPr>
                        <a:t/>
                      </a:r>
                      <a:br>
                        <a:rPr lang="sk-SK" sz="2000" i="1" dirty="0">
                          <a:latin typeface="Tekton Pro" pitchFamily="34" charset="-18"/>
                        </a:rPr>
                      </a:br>
                      <a:r>
                        <a:rPr lang="sk-SK" sz="2000" i="1" dirty="0">
                          <a:latin typeface="Tekton Pro" pitchFamily="34" charset="-18"/>
                        </a:rPr>
                        <a:t>Lucia Masárová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B kat.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ekton Pro" pitchFamily="34" charset="-18"/>
                        </a:rPr>
                        <a:t>8.miesto v MK </a:t>
                      </a:r>
                      <a:r>
                        <a:rPr lang="pl-PL" sz="2000" dirty="0" smtClean="0">
                          <a:latin typeface="Tekton Pro" pitchFamily="34" charset="-18"/>
                        </a:rPr>
                        <a:t/>
                      </a:r>
                      <a:br>
                        <a:rPr lang="pl-PL" sz="2000" dirty="0" smtClean="0">
                          <a:latin typeface="Tekton Pro" pitchFamily="34" charset="-18"/>
                        </a:rPr>
                      </a:br>
                      <a:r>
                        <a:rPr lang="pl-PL" sz="2000" dirty="0" smtClean="0">
                          <a:latin typeface="Tekton Pro" pitchFamily="34" charset="-18"/>
                        </a:rPr>
                        <a:t>z </a:t>
                      </a:r>
                      <a:r>
                        <a:rPr lang="pl-PL" sz="2000" dirty="0">
                          <a:latin typeface="Tekton Pro" pitchFamily="34" charset="-18"/>
                        </a:rPr>
                        <a:t>20 tímov</a:t>
                      </a:r>
                      <a:br>
                        <a:rPr lang="pl-PL" sz="2000" dirty="0">
                          <a:latin typeface="Tekton Pro" pitchFamily="34" charset="-18"/>
                        </a:rPr>
                      </a:br>
                      <a:endParaRPr lang="pl-PL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>
                          <a:latin typeface="Tekton Pro" pitchFamily="34" charset="-18"/>
                        </a:rPr>
                        <a:t>ERTOM</a:t>
                      </a:r>
                      <a:br>
                        <a:rPr lang="sk-SK" sz="2000">
                          <a:latin typeface="Tekton Pro" pitchFamily="34" charset="-18"/>
                        </a:rPr>
                      </a:br>
                      <a:r>
                        <a:rPr lang="sk-SK" sz="2000" i="1">
                          <a:latin typeface="Tekton Pro" pitchFamily="34" charset="-18"/>
                        </a:rPr>
                        <a:t>Tomáš Čechvala</a:t>
                      </a:r>
                      <a:br>
                        <a:rPr lang="sk-SK" sz="2000" i="1">
                          <a:latin typeface="Tekton Pro" pitchFamily="34" charset="-18"/>
                        </a:rPr>
                      </a:br>
                      <a:r>
                        <a:rPr lang="sk-SK" sz="2000" i="1">
                          <a:latin typeface="Tekton Pro" pitchFamily="34" charset="-18"/>
                        </a:rPr>
                        <a:t>Erik Facuna</a:t>
                      </a:r>
                      <a:endParaRPr lang="sk-SK" sz="200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Tekton Pro" pitchFamily="34" charset="-18"/>
                      </a:endParaRPr>
                    </a:p>
                    <a:p>
                      <a:pPr algn="ctr"/>
                      <a:r>
                        <a:rPr lang="pl-PL" sz="2000" dirty="0">
                          <a:latin typeface="Tekton Pro" pitchFamily="34" charset="-18"/>
                        </a:rPr>
                        <a:t>6.miesto v MK </a:t>
                      </a:r>
                      <a:r>
                        <a:rPr lang="pl-PL" sz="2000" dirty="0" smtClean="0">
                          <a:latin typeface="Tekton Pro" pitchFamily="34" charset="-18"/>
                        </a:rPr>
                        <a:t/>
                      </a:r>
                      <a:br>
                        <a:rPr lang="pl-PL" sz="2000" dirty="0" smtClean="0">
                          <a:latin typeface="Tekton Pro" pitchFamily="34" charset="-18"/>
                        </a:rPr>
                      </a:br>
                      <a:r>
                        <a:rPr lang="pl-PL" sz="2000" dirty="0" smtClean="0">
                          <a:latin typeface="Tekton Pro" pitchFamily="34" charset="-18"/>
                        </a:rPr>
                        <a:t>z </a:t>
                      </a:r>
                      <a:r>
                        <a:rPr lang="pl-PL" sz="2000" dirty="0">
                          <a:latin typeface="Tekton Pro" pitchFamily="34" charset="-18"/>
                        </a:rPr>
                        <a:t>23 tímov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pic>
        <p:nvPicPr>
          <p:cNvPr id="9" name="Obrázok 8" descr="elektri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013176"/>
            <a:ext cx="1266317" cy="136969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Celoslovenské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51518" y="1358901"/>
          <a:ext cx="8712968" cy="2722878"/>
        </p:xfrm>
        <a:graphic>
          <a:graphicData uri="http://schemas.openxmlformats.org/drawingml/2006/table">
            <a:tbl>
              <a:tblPr/>
              <a:tblGrid>
                <a:gridCol w="2178242"/>
                <a:gridCol w="2178242"/>
                <a:gridCol w="2178242"/>
                <a:gridCol w="2178242"/>
              </a:tblGrid>
              <a:tr h="882054"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>
                          <a:latin typeface="Tekton Pro" pitchFamily="34" charset="-18"/>
                        </a:rPr>
                        <a:t>BALTIE 2011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národné kolo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Martin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13. - 15. máj 2011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>
                          <a:latin typeface="Tekton Pro" pitchFamily="34" charset="-18"/>
                        </a:rPr>
                        <a:t>Crazy</a:t>
                      </a:r>
                      <a:r>
                        <a:rPr lang="sk-SK" sz="1800" dirty="0">
                          <a:latin typeface="Tekton Pro" pitchFamily="34" charset="-18"/>
                        </a:rPr>
                        <a:t> </a:t>
                      </a:r>
                      <a:r>
                        <a:rPr lang="sk-SK" sz="1800" dirty="0" err="1">
                          <a:latin typeface="Tekton Pro" pitchFamily="34" charset="-18"/>
                        </a:rPr>
                        <a:t>Frogs</a:t>
                      </a:r>
                      <a:r>
                        <a:rPr lang="sk-SK" sz="1800" dirty="0">
                          <a:latin typeface="Tekton Pro" pitchFamily="34" charset="-18"/>
                        </a:rPr>
                        <a:t/>
                      </a:r>
                      <a:br>
                        <a:rPr lang="sk-SK" sz="1800" dirty="0">
                          <a:latin typeface="Tekton Pro" pitchFamily="34" charset="-18"/>
                        </a:rPr>
                      </a:br>
                      <a:r>
                        <a:rPr lang="sk-SK" sz="1800" i="1" dirty="0">
                          <a:latin typeface="Tekton Pro" pitchFamily="34" charset="-18"/>
                        </a:rPr>
                        <a:t>Beáta </a:t>
                      </a:r>
                      <a:r>
                        <a:rPr lang="sk-SK" sz="1800" i="1" dirty="0" err="1">
                          <a:latin typeface="Tekton Pro" pitchFamily="34" charset="-18"/>
                        </a:rPr>
                        <a:t>Maráková</a:t>
                      </a:r>
                      <a:r>
                        <a:rPr lang="sk-SK" sz="1800" i="1" dirty="0">
                          <a:latin typeface="Tekton Pro" pitchFamily="34" charset="-18"/>
                        </a:rPr>
                        <a:t/>
                      </a:r>
                      <a:br>
                        <a:rPr lang="sk-SK" sz="1800" i="1" dirty="0">
                          <a:latin typeface="Tekton Pro" pitchFamily="34" charset="-18"/>
                        </a:rPr>
                      </a:br>
                      <a:r>
                        <a:rPr lang="sk-SK" sz="1800" i="1" dirty="0">
                          <a:latin typeface="Tekton Pro" pitchFamily="34" charset="-18"/>
                        </a:rPr>
                        <a:t>Lucia Masárová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B kat.</a:t>
                      </a: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Tekton Pro" pitchFamily="34" charset="-18"/>
                        </a:rPr>
                        <a:t>6.miesto v NK </a:t>
                      </a:r>
                      <a:r>
                        <a:rPr lang="pl-PL" sz="1800" dirty="0" smtClean="0">
                          <a:latin typeface="Tekton Pro" pitchFamily="34" charset="-18"/>
                        </a:rPr>
                        <a:t/>
                      </a:r>
                      <a:br>
                        <a:rPr lang="pl-PL" sz="1800" dirty="0" smtClean="0">
                          <a:latin typeface="Tekton Pro" pitchFamily="34" charset="-18"/>
                        </a:rPr>
                      </a:br>
                      <a:r>
                        <a:rPr lang="pl-PL" sz="1800" dirty="0" smtClean="0">
                          <a:latin typeface="Tekton Pro" pitchFamily="34" charset="-18"/>
                        </a:rPr>
                        <a:t>z </a:t>
                      </a:r>
                      <a:r>
                        <a:rPr lang="pl-PL" sz="1800" dirty="0">
                          <a:latin typeface="Tekton Pro" pitchFamily="34" charset="-18"/>
                        </a:rPr>
                        <a:t>24 tímov</a:t>
                      </a:r>
                      <a:br>
                        <a:rPr lang="pl-PL" sz="1800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postup do </a:t>
                      </a:r>
                      <a:r>
                        <a:rPr lang="pl-PL" sz="1800" b="1" dirty="0" smtClean="0">
                          <a:latin typeface="Tekton Pro" pitchFamily="34" charset="-18"/>
                        </a:rPr>
                        <a:t>MK</a:t>
                      </a:r>
                      <a:endParaRPr lang="pl-PL" sz="1800" dirty="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8205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ERTOM</a:t>
                      </a:r>
                      <a:br>
                        <a:rPr lang="sk-SK" sz="1800" dirty="0">
                          <a:latin typeface="Tekton Pro" pitchFamily="34" charset="-18"/>
                        </a:rPr>
                      </a:br>
                      <a:r>
                        <a:rPr lang="sk-SK" sz="1800" i="1" dirty="0">
                          <a:latin typeface="Tekton Pro" pitchFamily="34" charset="-18"/>
                        </a:rPr>
                        <a:t>Tomáš </a:t>
                      </a:r>
                      <a:r>
                        <a:rPr lang="sk-SK" sz="1800" i="1" dirty="0" err="1">
                          <a:latin typeface="Tekton Pro" pitchFamily="34" charset="-18"/>
                        </a:rPr>
                        <a:t>Čechvala</a:t>
                      </a:r>
                      <a:r>
                        <a:rPr lang="sk-SK" sz="1800" i="1" dirty="0">
                          <a:latin typeface="Tekton Pro" pitchFamily="34" charset="-18"/>
                        </a:rPr>
                        <a:t/>
                      </a:r>
                      <a:br>
                        <a:rPr lang="sk-SK" sz="1800" i="1" dirty="0">
                          <a:latin typeface="Tekton Pro" pitchFamily="34" charset="-18"/>
                        </a:rPr>
                      </a:br>
                      <a:r>
                        <a:rPr lang="sk-SK" sz="1800" i="1" dirty="0">
                          <a:latin typeface="Tekton Pro" pitchFamily="34" charset="-18"/>
                        </a:rPr>
                        <a:t>Erik </a:t>
                      </a:r>
                      <a:r>
                        <a:rPr lang="sk-SK" sz="1800" i="1" dirty="0" err="1">
                          <a:latin typeface="Tekton Pro" pitchFamily="34" charset="-18"/>
                        </a:rPr>
                        <a:t>Facuna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ekton Pro" pitchFamily="34" charset="-18"/>
                        </a:rPr>
                        <a:t>6.miesto </a:t>
                      </a:r>
                      <a:r>
                        <a:rPr lang="pl-PL" sz="1800" dirty="0">
                          <a:latin typeface="Tekton Pro" pitchFamily="34" charset="-18"/>
                        </a:rPr>
                        <a:t>v NK </a:t>
                      </a:r>
                      <a:r>
                        <a:rPr lang="pl-PL" sz="1800" dirty="0" smtClean="0">
                          <a:latin typeface="Tekton Pro" pitchFamily="34" charset="-18"/>
                        </a:rPr>
                        <a:t/>
                      </a:r>
                      <a:br>
                        <a:rPr lang="pl-PL" sz="1800" dirty="0" smtClean="0">
                          <a:latin typeface="Tekton Pro" pitchFamily="34" charset="-18"/>
                        </a:rPr>
                      </a:br>
                      <a:r>
                        <a:rPr lang="pl-PL" sz="1800" dirty="0" smtClean="0">
                          <a:latin typeface="Tekton Pro" pitchFamily="34" charset="-18"/>
                        </a:rPr>
                        <a:t>z </a:t>
                      </a:r>
                      <a:r>
                        <a:rPr lang="pl-PL" sz="1800" dirty="0">
                          <a:latin typeface="Tekton Pro" pitchFamily="34" charset="-18"/>
                        </a:rPr>
                        <a:t>27 tímov</a:t>
                      </a:r>
                      <a:br>
                        <a:rPr lang="pl-PL" sz="1800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postup do </a:t>
                      </a:r>
                      <a:r>
                        <a:rPr lang="pl-PL" sz="1800" b="1" dirty="0" smtClean="0">
                          <a:latin typeface="Tekton Pro" pitchFamily="34" charset="-18"/>
                        </a:rPr>
                        <a:t>MK</a:t>
                      </a:r>
                      <a:endParaRPr lang="pl-PL" sz="1800" dirty="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8205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Tekton Pro" pitchFamily="34" charset="-18"/>
                        </a:rPr>
                        <a:t>Bobi&amp;Piti</a:t>
                      </a:r>
                      <a:br>
                        <a:rPr lang="pl-PL" sz="1800">
                          <a:latin typeface="Tekton Pro" pitchFamily="34" charset="-18"/>
                        </a:rPr>
                      </a:br>
                      <a:r>
                        <a:rPr lang="pl-PL" sz="1800" i="1">
                          <a:latin typeface="Tekton Pro" pitchFamily="34" charset="-18"/>
                        </a:rPr>
                        <a:t>Marek Čechvala</a:t>
                      </a:r>
                      <a:br>
                        <a:rPr lang="pl-PL" sz="1800" i="1">
                          <a:latin typeface="Tekton Pro" pitchFamily="34" charset="-18"/>
                        </a:rPr>
                      </a:br>
                      <a:r>
                        <a:rPr lang="pl-PL" sz="1800" i="1">
                          <a:latin typeface="Tekton Pro" pitchFamily="34" charset="-18"/>
                        </a:rPr>
                        <a:t>Patrik Bobocký</a:t>
                      </a:r>
                      <a:endParaRPr lang="pl-PL" sz="1800">
                        <a:latin typeface="Tekton Pro" pitchFamily="34" charset="-18"/>
                      </a:endParaRP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B kat.</a:t>
                      </a: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Tekton Pro" pitchFamily="34" charset="-18"/>
                        </a:rPr>
                        <a:t>17.miesto v </a:t>
                      </a:r>
                      <a:r>
                        <a:rPr lang="pl-PL" sz="1800" dirty="0" smtClean="0">
                          <a:latin typeface="Tekton Pro" pitchFamily="34" charset="-18"/>
                        </a:rPr>
                        <a:t>NK</a:t>
                      </a:r>
                      <a:br>
                        <a:rPr lang="pl-PL" sz="1800" dirty="0" smtClean="0">
                          <a:latin typeface="Tekton Pro" pitchFamily="34" charset="-18"/>
                        </a:rPr>
                      </a:br>
                      <a:r>
                        <a:rPr lang="pl-PL" sz="1800" dirty="0" smtClean="0">
                          <a:latin typeface="Tekton Pro" pitchFamily="34" charset="-18"/>
                        </a:rPr>
                        <a:t>z </a:t>
                      </a:r>
                      <a:r>
                        <a:rPr lang="pl-PL" sz="1800" dirty="0">
                          <a:latin typeface="Tekton Pro" pitchFamily="34" charset="-18"/>
                        </a:rPr>
                        <a:t>24 tímov</a:t>
                      </a:r>
                    </a:p>
                  </a:txBody>
                  <a:tcPr marL="84667" marR="84667" marT="42333" marB="42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ľka 20"/>
          <p:cNvGraphicFramePr>
            <a:graphicFrameLocks noGrp="1"/>
          </p:cNvGraphicFramePr>
          <p:nvPr/>
        </p:nvGraphicFramePr>
        <p:xfrm>
          <a:off x="251520" y="4221088"/>
          <a:ext cx="8712968" cy="2161702"/>
        </p:xfrm>
        <a:graphic>
          <a:graphicData uri="http://schemas.openxmlformats.org/drawingml/2006/table">
            <a:tbl>
              <a:tblPr/>
              <a:tblGrid>
                <a:gridCol w="2178242"/>
                <a:gridCol w="2178242"/>
                <a:gridCol w="2178242"/>
                <a:gridCol w="2178242"/>
              </a:tblGrid>
              <a:tr h="2161702"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Vianoce 2010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celoslovenské kolo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kreatívna súťaž v programovaní v </a:t>
                      </a:r>
                      <a:r>
                        <a:rPr kumimoji="0" lang="sk-SK" sz="1800" b="1" kern="1200" dirty="0" err="1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Baltíku</a:t>
                      </a: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12.1.2011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Beáta </a:t>
                      </a:r>
                      <a:r>
                        <a:rPr kumimoji="0" lang="sk-SK" sz="1800" b="1" kern="1200" dirty="0" err="1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Maráková</a:t>
                      </a: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Lucia Masárová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Marek </a:t>
                      </a:r>
                      <a:r>
                        <a:rPr kumimoji="0" lang="sk-SK" sz="1800" b="1" kern="1200" dirty="0" err="1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Čechvala</a:t>
                      </a: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Patrik </a:t>
                      </a:r>
                      <a:r>
                        <a:rPr kumimoji="0" lang="sk-SK" sz="1800" b="1" kern="1200" dirty="0" err="1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Bobocký</a:t>
                      </a:r>
                      <a:endParaRPr kumimoji="0" lang="sk-SK" sz="1800" b="1" kern="1200" dirty="0">
                        <a:solidFill>
                          <a:schemeClr val="tx1"/>
                        </a:solidFill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8A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7B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7A</a:t>
                      </a:r>
                      <a:b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7A 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4.miesto </a:t>
                      </a:r>
                      <a:r>
                        <a:rPr kumimoji="0" lang="sk-SK" sz="1800" b="1" kern="1200" dirty="0" smtClean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800" b="1" kern="1200" dirty="0" smtClean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sz="1800" b="1" kern="1200" dirty="0" smtClean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zo </a:t>
                      </a:r>
                      <a:r>
                        <a:rPr kumimoji="0" lang="sk-SK" sz="1800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40 tímov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pic>
        <p:nvPicPr>
          <p:cNvPr id="38925" name="Picture 13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38926" name="Picture 14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Celoslovenské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51520" y="2348880"/>
          <a:ext cx="8712968" cy="2560320"/>
        </p:xfrm>
        <a:graphic>
          <a:graphicData uri="http://schemas.openxmlformats.org/drawingml/2006/table">
            <a:tbl>
              <a:tblPr/>
              <a:tblGrid>
                <a:gridCol w="2178242"/>
                <a:gridCol w="2178242"/>
                <a:gridCol w="2178242"/>
                <a:gridCol w="2178242"/>
              </a:tblGrid>
              <a:tr h="638415"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MATEMATICKÝ KLOKAN 2011</a:t>
                      </a:r>
                      <a:br>
                        <a:rPr lang="sk-SK" sz="1800" b="1" i="0" dirty="0">
                          <a:latin typeface="Tekton Pro" pitchFamily="34" charset="-18"/>
                        </a:rPr>
                      </a:br>
                      <a:r>
                        <a:rPr lang="sk-SK" sz="1800" b="1" i="0" dirty="0">
                          <a:latin typeface="Tekton Pro" pitchFamily="34" charset="-18"/>
                        </a:rPr>
                        <a:t>celoslovenské kolo</a:t>
                      </a:r>
                      <a:br>
                        <a:rPr lang="sk-SK" sz="1800" b="1" i="0" dirty="0">
                          <a:latin typeface="Tekton Pro" pitchFamily="34" charset="-18"/>
                        </a:rPr>
                      </a:br>
                      <a:r>
                        <a:rPr lang="sk-SK" sz="1800" b="1" i="0" dirty="0">
                          <a:latin typeface="Tekton Pro" pitchFamily="34" charset="-18"/>
                        </a:rPr>
                        <a:t>Podolie</a:t>
                      </a:r>
                      <a:br>
                        <a:rPr lang="sk-SK" sz="1800" b="1" i="0" dirty="0">
                          <a:latin typeface="Tekton Pro" pitchFamily="34" charset="-18"/>
                        </a:rPr>
                      </a:br>
                      <a:r>
                        <a:rPr lang="sk-SK" sz="1800" b="1" i="0" dirty="0">
                          <a:latin typeface="Tekton Pro" pitchFamily="34" charset="-18"/>
                        </a:rPr>
                        <a:t>výsledky 10.5.2011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Pavlína </a:t>
                      </a:r>
                      <a:r>
                        <a:rPr lang="sk-SK" sz="1800" b="1" i="0" dirty="0" err="1">
                          <a:latin typeface="Tekton Pro" pitchFamily="34" charset="-18"/>
                        </a:rPr>
                        <a:t>Gúčiková</a:t>
                      </a:r>
                      <a:endParaRPr lang="sk-SK" sz="1800" b="1" i="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>
                          <a:latin typeface="Tekton Pro" pitchFamily="34" charset="-18"/>
                        </a:rPr>
                        <a:t>2A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5 klokanov - 81,8 % žiakov predbehla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952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Beáta </a:t>
                      </a:r>
                      <a:r>
                        <a:rPr lang="sk-SK" sz="1800" b="1" i="0" dirty="0" err="1">
                          <a:latin typeface="Tekton Pro" pitchFamily="34" charset="-18"/>
                        </a:rPr>
                        <a:t>Maráková</a:t>
                      </a:r>
                      <a:endParaRPr lang="sk-SK" sz="1800" b="1" i="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>
                          <a:latin typeface="Tekton Pro" pitchFamily="34" charset="-18"/>
                        </a:rPr>
                        <a:t>5 klokanov - 93,7 % žiakov predbehla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952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Michaela Pyšná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5 klokanov - 86,2 % žiakov predbehla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952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>
                          <a:latin typeface="Tekton Pro" pitchFamily="34" charset="-18"/>
                        </a:rPr>
                        <a:t>Silvia Hynková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i="0" dirty="0">
                          <a:latin typeface="Tekton Pro" pitchFamily="34" charset="-18"/>
                        </a:rPr>
                        <a:t>5 klokanov - 83,7% žiakov predbehla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Celoslovenské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79512" y="1732776"/>
          <a:ext cx="8736632" cy="2560320"/>
        </p:xfrm>
        <a:graphic>
          <a:graphicData uri="http://schemas.openxmlformats.org/drawingml/2006/table">
            <a:tbl>
              <a:tblPr/>
              <a:tblGrid>
                <a:gridCol w="2184158"/>
                <a:gridCol w="2184158"/>
                <a:gridCol w="2184158"/>
                <a:gridCol w="2184158"/>
              </a:tblGrid>
              <a:tr h="190500">
                <a:tc rowSpan="4"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Tekton Pro" pitchFamily="34" charset="-18"/>
                        </a:rPr>
                        <a:t>Majstrovstvá Slovenska v športovej streľbe žiakov zo vzduchovej pušky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 err="1">
                          <a:latin typeface="Tekton Pro" pitchFamily="34" charset="-18"/>
                        </a:rPr>
                        <a:t>Jaslovské</a:t>
                      </a:r>
                      <a:r>
                        <a:rPr lang="sk-SK" b="1" dirty="0">
                          <a:latin typeface="Tekton Pro" pitchFamily="34" charset="-18"/>
                        </a:rPr>
                        <a:t> Bohunice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17.12.2010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družstvo Podolia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ekton Pro" pitchFamily="34" charset="-18"/>
                        </a:rPr>
                        <a:t>5.miesto z 8 krajov, 833 b</a:t>
                      </a:r>
                      <a:r>
                        <a:rPr lang="pl-PL" dirty="0" smtClean="0">
                          <a:latin typeface="Tekton Pro" pitchFamily="34" charset="-18"/>
                        </a:rPr>
                        <a:t>.</a:t>
                      </a:r>
                      <a:endParaRPr lang="pl-PL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Monika </a:t>
                      </a:r>
                      <a:r>
                        <a:rPr lang="sk-SK" dirty="0" err="1">
                          <a:latin typeface="Tekton Pro" pitchFamily="34" charset="-18"/>
                        </a:rPr>
                        <a:t>Toráčová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ekton Pro" pitchFamily="34" charset="-18"/>
                        </a:rPr>
                        <a:t>st.žiačky - 8.miesto z 12 - 282 b.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Marek Kostolány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ekton Pro" pitchFamily="34" charset="-18"/>
                        </a:rPr>
                        <a:t>st. žiaci - 6.miesto z 8 - 276 b.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Lukáš Vančo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ekton Pro" pitchFamily="34" charset="-18"/>
                        </a:rPr>
                        <a:t>st. žiaci - 7.miesto z 8 - 275 b.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79512" y="4544536"/>
          <a:ext cx="8784976" cy="1188720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  <a:gridCol w="2196244"/>
                <a:gridCol w="2196244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VIKTORIA REGIA</a:t>
                      </a:r>
                      <a:b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celoslovenská súťaž v aranžovaní kvetov</a:t>
                      </a:r>
                      <a:b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</a:br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august 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Marcela </a:t>
                      </a:r>
                      <a:r>
                        <a:rPr kumimoji="0" lang="sk-SK" b="1" kern="1200" dirty="0" err="1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Pätnická</a:t>
                      </a:r>
                      <a:endParaRPr kumimoji="0" lang="sk-SK" b="1" kern="1200" dirty="0">
                        <a:solidFill>
                          <a:schemeClr val="tx1"/>
                        </a:solidFill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b="1" kern="1200" dirty="0">
                          <a:solidFill>
                            <a:schemeClr val="tx1"/>
                          </a:solidFill>
                          <a:latin typeface="Tekton Pro" pitchFamily="34" charset="-18"/>
                          <a:ea typeface="+mn-ea"/>
                          <a:cs typeface="+mn-cs"/>
                        </a:rPr>
                        <a:t>3.miesto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Krajské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79512" y="2492896"/>
          <a:ext cx="8784976" cy="2926080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  <a:gridCol w="2196244"/>
                <a:gridCol w="2196244"/>
              </a:tblGrid>
              <a:tr h="257175">
                <a:tc rowSpan="8"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Tekton Pro" pitchFamily="34" charset="-18"/>
                        </a:rPr>
                        <a:t>Majstrovstvá kraja v športovej streľbe 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žiakov zo vzduchovej pušky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Partizánske 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1.12.2010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Tekton Pro" pitchFamily="34" charset="-18"/>
                        </a:rPr>
                        <a:t>družstvo  </a:t>
                      </a:r>
                      <a:r>
                        <a:rPr lang="sk-SK" dirty="0">
                          <a:latin typeface="Tekton Pro" pitchFamily="34" charset="-18"/>
                        </a:rPr>
                        <a:t>chlapcov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Tekton Pro" pitchFamily="34" charset="-18"/>
                        </a:rPr>
                        <a:t>1.miesto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družstvo </a:t>
                      </a:r>
                      <a:r>
                        <a:rPr lang="sk-SK" dirty="0" smtClean="0">
                          <a:latin typeface="Tekton Pro" pitchFamily="34" charset="-18"/>
                        </a:rPr>
                        <a:t> dievčat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Marek Kostolány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Michaela Pyšná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Lukáš Vančo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Monika Toráčová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9A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Beáta Maráková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Roman Hargaš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11.miesto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Krajské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79511" y="1426493"/>
          <a:ext cx="8712971" cy="5376408"/>
        </p:xfrm>
        <a:graphic>
          <a:graphicData uri="http://schemas.openxmlformats.org/drawingml/2006/table">
            <a:tbl>
              <a:tblPr/>
              <a:tblGrid>
                <a:gridCol w="2178243"/>
                <a:gridCol w="2178243"/>
                <a:gridCol w="969874"/>
                <a:gridCol w="3386611"/>
              </a:tblGrid>
              <a:tr h="1171923">
                <a:tc rowSpan="6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Tekton Pro" pitchFamily="34" charset="-18"/>
                        </a:rPr>
                        <a:t>BALTIE 2011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krajské kolo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Podolie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20.4.2011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Crazy Frogs</a:t>
                      </a:r>
                      <a:br>
                        <a:rPr lang="sk-SK" sz="1800" b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Beáta Maráková</a:t>
                      </a:r>
                      <a:br>
                        <a:rPr lang="sk-SK" sz="1800" b="1" i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Lucia Masárová</a:t>
                      </a:r>
                      <a:endParaRPr lang="sk-SK" sz="1800" b="1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B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Tekton Pro" pitchFamily="34" charset="-18"/>
                        </a:rPr>
                        <a:t>3.miesto v KK z 10 - postup do </a:t>
                      </a:r>
                      <a:r>
                        <a:rPr lang="pl-PL" sz="1800" b="1" dirty="0" smtClean="0">
                          <a:latin typeface="Tekton Pro" pitchFamily="34" charset="-18"/>
                        </a:rPr>
                        <a:t>KN</a:t>
                      </a:r>
                      <a:r>
                        <a:rPr lang="pl-PL" sz="1800" b="1" dirty="0">
                          <a:latin typeface="Tekton Pro" pitchFamily="34" charset="-18"/>
                        </a:rPr>
                        <a:t/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6.miesto v SR zo 74 timov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endParaRPr lang="pl-PL" sz="1800" b="1" dirty="0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1995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latin typeface="Tekton Pro" pitchFamily="34" charset="-18"/>
                        </a:rPr>
                        <a:t>Bobi&amp;Piti</a:t>
                      </a:r>
                      <a:br>
                        <a:rPr lang="pl-PL" sz="1800" b="1">
                          <a:latin typeface="Tekton Pro" pitchFamily="34" charset="-18"/>
                        </a:rPr>
                      </a:br>
                      <a:r>
                        <a:rPr lang="pl-PL" sz="1800" b="1" i="1">
                          <a:latin typeface="Tekton Pro" pitchFamily="34" charset="-18"/>
                        </a:rPr>
                        <a:t>Marek Čechvala</a:t>
                      </a:r>
                      <a:br>
                        <a:rPr lang="pl-PL" sz="1800" b="1" i="1">
                          <a:latin typeface="Tekton Pro" pitchFamily="34" charset="-18"/>
                        </a:rPr>
                      </a:br>
                      <a:r>
                        <a:rPr lang="pl-PL" sz="1800" b="1" i="1">
                          <a:latin typeface="Tekton Pro" pitchFamily="34" charset="-18"/>
                        </a:rPr>
                        <a:t>Patrik Bobocký</a:t>
                      </a:r>
                      <a:endParaRPr lang="pl-PL" sz="1800" b="1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B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latin typeface="Tekton Pro" pitchFamily="34" charset="-18"/>
                        </a:rPr>
                        <a:t>4.miesto v KK z 10 </a:t>
                      </a:r>
                      <a:br>
                        <a:rPr lang="pl-PL" sz="1800" b="1">
                          <a:latin typeface="Tekton Pro" pitchFamily="34" charset="-18"/>
                        </a:rPr>
                      </a:br>
                      <a:r>
                        <a:rPr lang="pl-PL" sz="1800" b="1">
                          <a:latin typeface="Tekton Pro" pitchFamily="34" charset="-18"/>
                        </a:rPr>
                        <a:t>18.miesto v SR zo 74 tímov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1995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ERTOM</a:t>
                      </a:r>
                      <a:br>
                        <a:rPr lang="sk-SK" sz="1800" b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Tomáš Čechvala</a:t>
                      </a:r>
                      <a:br>
                        <a:rPr lang="sk-SK" sz="1800" b="1" i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Erik Facuna</a:t>
                      </a:r>
                      <a:endParaRPr lang="sk-SK" sz="1800" b="1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Tekton Pro" pitchFamily="34" charset="-18"/>
                        </a:rPr>
                        <a:t>8.miesto v KK z 26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15.miesto v SR z 86 tímov 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7191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Patrik Ščepko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latin typeface="Tekton Pro" pitchFamily="34" charset="-18"/>
                        </a:rPr>
                        <a:t>13.miesto v KK z 26</a:t>
                      </a:r>
                      <a:br>
                        <a:rPr lang="pl-PL" sz="1800" b="1">
                          <a:latin typeface="Tekton Pro" pitchFamily="34" charset="-18"/>
                        </a:rPr>
                      </a:br>
                      <a:r>
                        <a:rPr lang="pl-PL" sz="1800" b="1">
                          <a:latin typeface="Tekton Pro" pitchFamily="34" charset="-18"/>
                        </a:rPr>
                        <a:t>35 .miesto v SR z 86 tímov 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1995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TOP-ROL</a:t>
                      </a:r>
                      <a:br>
                        <a:rPr lang="sk-SK" sz="1800" b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Diana Černá</a:t>
                      </a:r>
                      <a:br>
                        <a:rPr lang="sk-SK" sz="1800" b="1" i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Dominika Hochelová</a:t>
                      </a:r>
                      <a:endParaRPr lang="sk-SK" sz="1800" b="1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latin typeface="Tekton Pro" pitchFamily="34" charset="-18"/>
                        </a:rPr>
                        <a:t>19.miesto v KK z 26</a:t>
                      </a:r>
                      <a:br>
                        <a:rPr lang="pl-PL" sz="1800" b="1">
                          <a:latin typeface="Tekton Pro" pitchFamily="34" charset="-18"/>
                        </a:rPr>
                      </a:br>
                      <a:r>
                        <a:rPr lang="pl-PL" sz="1800" b="1">
                          <a:latin typeface="Tekton Pro" pitchFamily="34" charset="-18"/>
                        </a:rPr>
                        <a:t>59.miesto v SR zo 86 tímov 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81995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Maťo&amp;Heňo</a:t>
                      </a:r>
                      <a:br>
                        <a:rPr lang="sk-SK" sz="1800" b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Matúš Kubáň</a:t>
                      </a:r>
                      <a:br>
                        <a:rPr lang="sk-SK" sz="1800" b="1" i="1">
                          <a:latin typeface="Tekton Pro" pitchFamily="34" charset="-18"/>
                        </a:rPr>
                      </a:br>
                      <a:r>
                        <a:rPr lang="sk-SK" sz="1800" b="1" i="1">
                          <a:latin typeface="Tekton Pro" pitchFamily="34" charset="-18"/>
                        </a:rPr>
                        <a:t>Henrich Jankech</a:t>
                      </a:r>
                      <a:endParaRPr lang="sk-SK" sz="1800" b="1">
                        <a:latin typeface="Tekton Pro" pitchFamily="34" charset="-18"/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latin typeface="Tekton Pro" pitchFamily="34" charset="-18"/>
                        </a:rPr>
                        <a:t>A kat.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Tekton Pro" pitchFamily="34" charset="-18"/>
                        </a:rPr>
                        <a:t>22.miesto v KK z 26</a:t>
                      </a:r>
                      <a:br>
                        <a:rPr lang="pl-PL" sz="1800" b="1" dirty="0">
                          <a:latin typeface="Tekton Pro" pitchFamily="34" charset="-18"/>
                        </a:rPr>
                      </a:br>
                      <a:r>
                        <a:rPr lang="pl-PL" sz="1800" b="1" dirty="0">
                          <a:latin typeface="Tekton Pro" pitchFamily="34" charset="-18"/>
                        </a:rPr>
                        <a:t>66.miesto v SR zo 86 tímov 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Krajská  účasť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4075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Tekton Pro" pitchFamily="34" charset="-18"/>
              </a:rPr>
              <a:t>Šaliansky Maťko </a:t>
            </a:r>
            <a:r>
              <a:rPr lang="sk-SK" dirty="0" smtClean="0">
                <a:latin typeface="Tekton Pro" pitchFamily="34" charset="-18"/>
              </a:rPr>
              <a:t>– Hana Melicherová</a:t>
            </a:r>
          </a:p>
          <a:p>
            <a:r>
              <a:rPr lang="sk-SK" dirty="0" smtClean="0">
                <a:solidFill>
                  <a:srgbClr val="C00000"/>
                </a:solidFill>
                <a:latin typeface="Tekton Pro" pitchFamily="34" charset="-18"/>
              </a:rPr>
              <a:t>Rozprávkové vretienko </a:t>
            </a:r>
            <a:r>
              <a:rPr lang="sk-SK" dirty="0" smtClean="0">
                <a:latin typeface="Tekton Pro" pitchFamily="34" charset="-18"/>
              </a:rPr>
              <a:t>- Eliška </a:t>
            </a:r>
            <a:r>
              <a:rPr lang="sk-SK" dirty="0" err="1" smtClean="0">
                <a:latin typeface="Tekton Pro" pitchFamily="34" charset="-18"/>
              </a:rPr>
              <a:t>Trpíšková</a:t>
            </a:r>
            <a:endParaRPr lang="sk-SK" dirty="0" smtClean="0">
              <a:latin typeface="Tekton Pro" pitchFamily="34" charset="-18"/>
            </a:endParaRPr>
          </a:p>
          <a:p>
            <a:r>
              <a:rPr lang="sk-SK" dirty="0" err="1" smtClean="0">
                <a:solidFill>
                  <a:srgbClr val="C00000"/>
                </a:solidFill>
                <a:latin typeface="Tekton Pro" pitchFamily="34" charset="-18"/>
              </a:rPr>
              <a:t>Podjavorinskej</a:t>
            </a:r>
            <a:r>
              <a:rPr lang="sk-SK" dirty="0" smtClean="0">
                <a:solidFill>
                  <a:srgbClr val="C00000"/>
                </a:solidFill>
                <a:latin typeface="Tekton Pro" pitchFamily="34" charset="-18"/>
              </a:rPr>
              <a:t> Bzince </a:t>
            </a:r>
            <a:r>
              <a:rPr lang="sk-SK" dirty="0" smtClean="0">
                <a:latin typeface="Tekton Pro" pitchFamily="34" charset="-18"/>
              </a:rPr>
              <a:t>– Eliška </a:t>
            </a:r>
            <a:r>
              <a:rPr lang="sk-SK" dirty="0" err="1" smtClean="0">
                <a:latin typeface="Tekton Pro" pitchFamily="34" charset="-18"/>
              </a:rPr>
              <a:t>Trpíšková</a:t>
            </a:r>
            <a:r>
              <a:rPr lang="sk-SK" dirty="0" smtClean="0">
                <a:latin typeface="Tekton Pro" pitchFamily="34" charset="-18"/>
              </a:rPr>
              <a:t>, Terezka Porubská, </a:t>
            </a:r>
            <a:br>
              <a:rPr lang="sk-SK" dirty="0" smtClean="0">
                <a:latin typeface="Tekton Pro" pitchFamily="34" charset="-18"/>
              </a:rPr>
            </a:br>
            <a:r>
              <a:rPr lang="sk-SK" dirty="0" smtClean="0">
                <a:latin typeface="Tekton Pro" pitchFamily="34" charset="-18"/>
              </a:rPr>
              <a:t>Stanka Klčová</a:t>
            </a:r>
          </a:p>
          <a:p>
            <a:r>
              <a:rPr lang="sk-SK" dirty="0" smtClean="0">
                <a:solidFill>
                  <a:srgbClr val="C00000"/>
                </a:solidFill>
                <a:latin typeface="Tekton Pro" pitchFamily="34" charset="-18"/>
              </a:rPr>
              <a:t>Geografická olympiáda </a:t>
            </a:r>
            <a:r>
              <a:rPr lang="sk-SK" dirty="0" smtClean="0">
                <a:latin typeface="Tekton Pro" pitchFamily="34" charset="-18"/>
              </a:rPr>
              <a:t>– Beáta </a:t>
            </a:r>
            <a:r>
              <a:rPr lang="sk-SK" dirty="0" err="1" smtClean="0">
                <a:latin typeface="Tekton Pro" pitchFamily="34" charset="-18"/>
              </a:rPr>
              <a:t>Maráková</a:t>
            </a:r>
            <a:r>
              <a:rPr lang="sk-SK" dirty="0" smtClean="0">
                <a:latin typeface="Tekton Pro" pitchFamily="34" charset="-18"/>
              </a:rPr>
              <a:t>, Marek </a:t>
            </a:r>
            <a:r>
              <a:rPr lang="sk-SK" dirty="0" err="1" smtClean="0">
                <a:latin typeface="Tekton Pro" pitchFamily="34" charset="-18"/>
              </a:rPr>
              <a:t>Čechvala</a:t>
            </a:r>
            <a:endParaRPr lang="sk-SK" dirty="0" smtClean="0">
              <a:latin typeface="Tekton Pro" pitchFamily="34" charset="-18"/>
            </a:endParaRPr>
          </a:p>
          <a:p>
            <a:r>
              <a:rPr lang="sk-SK" dirty="0" smtClean="0">
                <a:solidFill>
                  <a:srgbClr val="C00000"/>
                </a:solidFill>
                <a:latin typeface="Tekton Pro" pitchFamily="34" charset="-18"/>
              </a:rPr>
              <a:t>Slávik Slovenska </a:t>
            </a:r>
            <a:r>
              <a:rPr lang="sk-SK" dirty="0" smtClean="0">
                <a:latin typeface="Tekton Pro" pitchFamily="34" charset="-18"/>
              </a:rPr>
              <a:t>– Hana Melicherová </a:t>
            </a:r>
          </a:p>
          <a:p>
            <a:endParaRPr lang="sk-SK" dirty="0">
              <a:latin typeface="Tekton Pro" pitchFamily="34" charset="-1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63688" y="144016"/>
            <a:ext cx="5256584" cy="764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08175" y="187325"/>
            <a:ext cx="5791200" cy="793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Ako  bolo  na  počiatku...</a:t>
            </a:r>
          </a:p>
        </p:txBody>
      </p:sp>
      <p:pic>
        <p:nvPicPr>
          <p:cNvPr id="7174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50825" y="1050925"/>
          <a:ext cx="8642350" cy="3962400"/>
        </p:xfrm>
        <a:graphic>
          <a:graphicData uri="http://schemas.openxmlformats.org/drawingml/2006/table">
            <a:tbl>
              <a:tblPr/>
              <a:tblGrid>
                <a:gridCol w="885825"/>
                <a:gridCol w="3670300"/>
                <a:gridCol w="1414463"/>
                <a:gridCol w="1177925"/>
                <a:gridCol w="1493837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Trieda </a:t>
                      </a: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Triedny učiteľ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Počet žiakov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Dievčatá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Chlapci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Renáta Trpíšková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Miriam Hanzlíková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III.A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Miroslava Jacolová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IV.A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Viera Gúčiková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Bc. Karin Kusovská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Dorota Kiková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Monika Gahérová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VII.B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PaedDr. Ľubomír Kiko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VIII.A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Eugen Schreiber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IX.A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Mgr. Daniela Rosinská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Spolu</a:t>
                      </a:r>
                    </a:p>
                  </a:txBody>
                  <a:tcPr marL="68580" marR="68580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</a:tr>
            </a:tbl>
          </a:graphicData>
        </a:graphic>
      </p:graphicFrame>
      <p:sp>
        <p:nvSpPr>
          <p:cNvPr id="7255" name="BlokTextu 9"/>
          <p:cNvSpPr txBox="1">
            <a:spLocks noChangeArrowheads="1"/>
          </p:cNvSpPr>
          <p:nvPr/>
        </p:nvSpPr>
        <p:spPr bwMode="auto">
          <a:xfrm>
            <a:off x="2843213" y="5084763"/>
            <a:ext cx="25923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" b="1">
                <a:latin typeface="Tekton Pro" pitchFamily="34" charset="-18"/>
              </a:rPr>
              <a:t>Mgr. Rudolf Kucmen</a:t>
            </a:r>
          </a:p>
          <a:p>
            <a:r>
              <a:rPr lang="sk-SK" sz="1800" b="1">
                <a:latin typeface="Tekton Pro" pitchFamily="34" charset="-18"/>
              </a:rPr>
              <a:t>Mgr. Viliam Kozák </a:t>
            </a:r>
            <a:br>
              <a:rPr lang="sk-SK" sz="1800" b="1">
                <a:latin typeface="Tekton Pro" pitchFamily="34" charset="-18"/>
              </a:rPr>
            </a:br>
            <a:r>
              <a:rPr lang="sk-SK" sz="1800" b="1">
                <a:latin typeface="Tekton Pro" pitchFamily="34" charset="-18"/>
              </a:rPr>
              <a:t>Mgr. Ľubomír Janovický </a:t>
            </a:r>
          </a:p>
          <a:p>
            <a:r>
              <a:rPr lang="sk-SK" sz="1800" b="1">
                <a:latin typeface="Tekton Pro" pitchFamily="34" charset="-18"/>
              </a:rPr>
              <a:t>Mgr. Štefan Šoka </a:t>
            </a:r>
          </a:p>
          <a:p>
            <a:r>
              <a:rPr lang="sk-SK" sz="1800" b="1">
                <a:latin typeface="Tekton Pro" pitchFamily="34" charset="-18"/>
              </a:rPr>
              <a:t>Mgr. Jana Obadalová</a:t>
            </a:r>
          </a:p>
        </p:txBody>
      </p:sp>
      <p:sp>
        <p:nvSpPr>
          <p:cNvPr id="7256" name="BlokTextu 10"/>
          <p:cNvSpPr txBox="1">
            <a:spLocks noChangeArrowheads="1"/>
          </p:cNvSpPr>
          <p:nvPr/>
        </p:nvSpPr>
        <p:spPr bwMode="auto">
          <a:xfrm>
            <a:off x="250825" y="5084763"/>
            <a:ext cx="2406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Tekton Pro" pitchFamily="34" charset="-18"/>
              </a:rPr>
              <a:t>Netriedni učitelia:</a:t>
            </a:r>
          </a:p>
          <a:p>
            <a:endParaRPr lang="sk-SK"/>
          </a:p>
        </p:txBody>
      </p:sp>
      <p:sp>
        <p:nvSpPr>
          <p:cNvPr id="7257" name="BlokTextu 12"/>
          <p:cNvSpPr txBox="1">
            <a:spLocks noChangeArrowheads="1"/>
          </p:cNvSpPr>
          <p:nvPr/>
        </p:nvSpPr>
        <p:spPr bwMode="auto">
          <a:xfrm>
            <a:off x="5651500" y="5084763"/>
            <a:ext cx="1958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Tekton Pro" pitchFamily="34" charset="-18"/>
              </a:rPr>
              <a:t>Zastupovanie:</a:t>
            </a:r>
          </a:p>
          <a:p>
            <a:endParaRPr lang="sk-SK"/>
          </a:p>
        </p:txBody>
      </p:sp>
      <p:sp>
        <p:nvSpPr>
          <p:cNvPr id="7258" name="BlokTextu 13"/>
          <p:cNvSpPr txBox="1">
            <a:spLocks noChangeArrowheads="1"/>
          </p:cNvSpPr>
          <p:nvPr/>
        </p:nvSpPr>
        <p:spPr bwMode="auto">
          <a:xfrm>
            <a:off x="6084888" y="558006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" b="1">
                <a:latin typeface="Tekton Pro" pitchFamily="34" charset="-18"/>
              </a:rPr>
              <a:t>Mgr. Bohuš Čechvala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Okresné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51519" y="1412777"/>
          <a:ext cx="8568953" cy="1306842"/>
        </p:xfrm>
        <a:graphic>
          <a:graphicData uri="http://schemas.openxmlformats.org/drawingml/2006/table">
            <a:tbl>
              <a:tblPr/>
              <a:tblGrid>
                <a:gridCol w="2592289"/>
                <a:gridCol w="2592288"/>
                <a:gridCol w="1440160"/>
                <a:gridCol w="194421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>
                          <a:latin typeface="Tekton Pro" pitchFamily="34" charset="-18"/>
                        </a:rPr>
                        <a:t>Majstrovstvá okresu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v cezpoľnom behu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Nové Mesto </a:t>
                      </a:r>
                      <a:r>
                        <a:rPr lang="sk-SK" sz="2000" b="1" dirty="0" err="1">
                          <a:latin typeface="Tekton Pro" pitchFamily="34" charset="-18"/>
                        </a:rPr>
                        <a:t>n.V</a:t>
                      </a:r>
                      <a:r>
                        <a:rPr lang="sk-SK" sz="2000" b="1" dirty="0">
                          <a:latin typeface="Tekton Pro" pitchFamily="34" charset="-18"/>
                        </a:rPr>
                        <a:t>.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30.9.2010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marL="87642" marR="87642" marT="43821" marB="43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Marek </a:t>
                      </a:r>
                      <a:r>
                        <a:rPr lang="sk-SK" sz="2000" dirty="0" err="1">
                          <a:latin typeface="Tekton Pro" pitchFamily="34" charset="-18"/>
                        </a:rPr>
                        <a:t>Herák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marL="87642" marR="87642" marT="43821" marB="43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87642" marR="87642" marT="43821" marB="43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7.miesto</a:t>
                      </a:r>
                    </a:p>
                  </a:txBody>
                  <a:tcPr marL="87642" marR="87642" marT="43821" marB="43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uľka 15"/>
          <p:cNvGraphicFramePr>
            <a:graphicFrameLocks noGrp="1"/>
          </p:cNvGraphicFramePr>
          <p:nvPr/>
        </p:nvGraphicFramePr>
        <p:xfrm>
          <a:off x="251520" y="2830056"/>
          <a:ext cx="8568952" cy="1310640"/>
        </p:xfrm>
        <a:graphic>
          <a:graphicData uri="http://schemas.openxmlformats.org/drawingml/2006/table">
            <a:tbl>
              <a:tblPr/>
              <a:tblGrid>
                <a:gridCol w="2592288"/>
                <a:gridCol w="2952328"/>
                <a:gridCol w="936104"/>
                <a:gridCol w="208823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>
                          <a:latin typeface="Tekton Pro" pitchFamily="34" charset="-18"/>
                        </a:rPr>
                        <a:t>Šaliansky Maťko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8.12.2010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>
                          <a:latin typeface="Tekton Pro" pitchFamily="34" charset="-18"/>
                        </a:rPr>
                        <a:t>Hana Melicherová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/>
        </p:nvGraphicFramePr>
        <p:xfrm>
          <a:off x="179512" y="4221088"/>
          <a:ext cx="8640960" cy="1615440"/>
        </p:xfrm>
        <a:graphic>
          <a:graphicData uri="http://schemas.openxmlformats.org/drawingml/2006/table">
            <a:tbl>
              <a:tblPr/>
              <a:tblGrid>
                <a:gridCol w="2664296"/>
                <a:gridCol w="3024336"/>
                <a:gridCol w="792088"/>
                <a:gridCol w="216024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>
                          <a:latin typeface="Tekton Pro" pitchFamily="34" charset="-18"/>
                        </a:rPr>
                        <a:t>Olympiáda v anglickom jazyku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sz="2000" b="1" dirty="0">
                          <a:latin typeface="Tekton Pro" pitchFamily="34" charset="-18"/>
                        </a:rPr>
                      </a:br>
                      <a:r>
                        <a:rPr lang="sk-SK" sz="2000" b="1" dirty="0">
                          <a:latin typeface="Tekton Pro" pitchFamily="34" charset="-18"/>
                        </a:rPr>
                        <a:t>18.1.2011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Eliška </a:t>
                      </a:r>
                      <a:r>
                        <a:rPr lang="sk-SK" sz="2000" dirty="0" err="1">
                          <a:latin typeface="Tekton Pro" pitchFamily="34" charset="-18"/>
                        </a:rPr>
                        <a:t>Trpíšková</a:t>
                      </a:r>
                      <a:endParaRPr lang="sk-SK" sz="2000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7.B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Okresné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51520" y="1700808"/>
          <a:ext cx="8712968" cy="4448675"/>
        </p:xfrm>
        <a:graphic>
          <a:graphicData uri="http://schemas.openxmlformats.org/drawingml/2006/table">
            <a:tbl>
              <a:tblPr/>
              <a:tblGrid>
                <a:gridCol w="2178242"/>
                <a:gridCol w="2178242"/>
                <a:gridCol w="2178242"/>
                <a:gridCol w="2178242"/>
              </a:tblGrid>
              <a:tr h="490483">
                <a:tc rowSpan="10">
                  <a:txBody>
                    <a:bodyPr/>
                    <a:lstStyle/>
                    <a:p>
                      <a:pPr algn="ctr"/>
                      <a:r>
                        <a:rPr lang="sk-SK" sz="1800" b="1" dirty="0">
                          <a:latin typeface="Tekton Pro" pitchFamily="34" charset="-18"/>
                        </a:rPr>
                        <a:t>Majstrovstvá okresu v športovej streľbe 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žiakov zo vzduchovej pušky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Stará Turá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24.11.2010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družstvo chlapcov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latin typeface="Tekton Pro" pitchFamily="34" charset="-18"/>
                      </a:endParaRP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  <a:br>
                        <a:rPr lang="sk-SK" sz="1800">
                          <a:latin typeface="Tekton Pro" pitchFamily="34" charset="-18"/>
                        </a:rPr>
                      </a:br>
                      <a:endParaRPr lang="sk-SK" sz="1800">
                        <a:latin typeface="Tekton Pro" pitchFamily="34" charset="-18"/>
                      </a:endParaRP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048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družstvo dievčat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latin typeface="Tekton Pro" pitchFamily="34" charset="-18"/>
                      </a:endParaRP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048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Marek Kostolány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048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Monika Toráčová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Lukáš Vančo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Michaela Pyšná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Roman Hargaš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4.miesto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048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Denisa Masárová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4.miesto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048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Simona Tremková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7.miesto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Patrik Moravčík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7.miesto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Okresné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79512" y="1397001"/>
          <a:ext cx="8712968" cy="3290278"/>
        </p:xfrm>
        <a:graphic>
          <a:graphicData uri="http://schemas.openxmlformats.org/drawingml/2006/table">
            <a:tbl>
              <a:tblPr/>
              <a:tblGrid>
                <a:gridCol w="2736304"/>
                <a:gridCol w="2376264"/>
                <a:gridCol w="576064"/>
                <a:gridCol w="3024336"/>
              </a:tblGrid>
              <a:tr h="325956">
                <a:tc rowSpan="6">
                  <a:txBody>
                    <a:bodyPr/>
                    <a:lstStyle/>
                    <a:p>
                      <a:pPr algn="ctr"/>
                      <a:r>
                        <a:rPr lang="sk-SK" sz="1800" b="1" dirty="0">
                          <a:latin typeface="Tekton Pro" pitchFamily="34" charset="-18"/>
                        </a:rPr>
                        <a:t>Geografická olympiáda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9.2.2011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Tomáš Čechvala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5A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1.miest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Beáta Maráková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Marek </a:t>
                      </a:r>
                      <a:r>
                        <a:rPr lang="sk-SK" sz="1800" dirty="0" err="1">
                          <a:latin typeface="Tekton Pro" pitchFamily="34" charset="-18"/>
                        </a:rPr>
                        <a:t>Čechvala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7A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Andrej </a:t>
                      </a:r>
                      <a:r>
                        <a:rPr lang="sk-SK" sz="1800" dirty="0" err="1">
                          <a:latin typeface="Tekton Pro" pitchFamily="34" charset="-18"/>
                        </a:rPr>
                        <a:t>Bulko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6A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úspešný riešiteľ - 4.miesto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Branislav Palkech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úspešný riešiteľ - 7.miesto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Patrik Masár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5A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úspešný riešiteľ - 8.miesto 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1156384"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>
                          <a:latin typeface="Tekton Pro" pitchFamily="34" charset="-18"/>
                        </a:rPr>
                        <a:t>Rozprávkové vretienko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Stará Turá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8.2.2011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Eliška </a:t>
                      </a:r>
                      <a:r>
                        <a:rPr lang="sk-SK" sz="1800" dirty="0" err="1">
                          <a:latin typeface="Tekton Pro" pitchFamily="34" charset="-18"/>
                        </a:rPr>
                        <a:t>Trpíšková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7.B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pic>
        <p:nvPicPr>
          <p:cNvPr id="47105" name="Picture 1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06" name="Picture 2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07" name="Picture 3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08" name="Picture 4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09" name="Picture 5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10" name="Picture 6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11" name="Picture 7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12" name="Picture 8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graphicFrame>
        <p:nvGraphicFramePr>
          <p:cNvPr id="17" name="Tabuľka 16"/>
          <p:cNvGraphicFramePr>
            <a:graphicFrameLocks noGrp="1"/>
          </p:cNvGraphicFramePr>
          <p:nvPr/>
        </p:nvGraphicFramePr>
        <p:xfrm>
          <a:off x="179512" y="4725144"/>
          <a:ext cx="8712968" cy="1188720"/>
        </p:xfrm>
        <a:graphic>
          <a:graphicData uri="http://schemas.openxmlformats.org/drawingml/2006/table">
            <a:tbl>
              <a:tblPr/>
              <a:tblGrid>
                <a:gridCol w="2736304"/>
                <a:gridCol w="2232248"/>
                <a:gridCol w="936104"/>
                <a:gridCol w="2808312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Tekton Pro" pitchFamily="34" charset="-18"/>
                        </a:rPr>
                        <a:t>Fyzikálna olympiáda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16.3.2011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Beáta </a:t>
                      </a:r>
                      <a:r>
                        <a:rPr lang="sk-SK" dirty="0" err="1">
                          <a:latin typeface="Tekton Pro" pitchFamily="34" charset="-18"/>
                        </a:rPr>
                        <a:t>Maráková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8A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pic>
        <p:nvPicPr>
          <p:cNvPr id="47113" name="Picture 9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47114" name="Picture 10" descr="http://www.zspodolie.edu.sk/obrazky/hviez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Okresné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uľka 15"/>
          <p:cNvGraphicFramePr>
            <a:graphicFrameLocks noGrp="1"/>
          </p:cNvGraphicFramePr>
          <p:nvPr/>
        </p:nvGraphicFramePr>
        <p:xfrm>
          <a:off x="179512" y="1484784"/>
          <a:ext cx="8784976" cy="2560320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828092"/>
                <a:gridCol w="2196244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sk-SK" b="1">
                          <a:latin typeface="Tekton Pro" pitchFamily="34" charset="-18"/>
                        </a:rPr>
                        <a:t>Pytagoriáda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okresné kolo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18.4.2011</a:t>
                      </a: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Patrik Ščepko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4A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57175">
                <a:tc rowSpan="3">
                  <a:txBody>
                    <a:bodyPr/>
                    <a:lstStyle/>
                    <a:p>
                      <a:pPr algn="ctr"/>
                      <a:r>
                        <a:rPr lang="sk-SK" b="1">
                          <a:latin typeface="Tekton Pro" pitchFamily="34" charset="-18"/>
                        </a:rPr>
                        <a:t>Podjavorinskej Bzince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okresné kolo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13.4.2011</a:t>
                      </a: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Eliška Trpíšková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7B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  <a:br>
                        <a:rPr lang="sk-SK">
                          <a:latin typeface="Tekton Pro" pitchFamily="34" charset="-18"/>
                        </a:rPr>
                      </a:b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Terézia Porubská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4A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Stanislava Klčová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7B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uľka 22"/>
          <p:cNvGraphicFramePr>
            <a:graphicFrameLocks noGrp="1"/>
          </p:cNvGraphicFramePr>
          <p:nvPr/>
        </p:nvGraphicFramePr>
        <p:xfrm>
          <a:off x="179512" y="4149080"/>
          <a:ext cx="8784976" cy="1188720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828092"/>
                <a:gridCol w="2196244"/>
              </a:tblGrid>
              <a:tr h="276225">
                <a:tc rowSpan="2">
                  <a:txBody>
                    <a:bodyPr/>
                    <a:lstStyle/>
                    <a:p>
                      <a:pPr algn="ctr"/>
                      <a:r>
                        <a:rPr lang="sk-SK" b="1">
                          <a:latin typeface="Tekton Pro" pitchFamily="34" charset="-18"/>
                        </a:rPr>
                        <a:t>Slávik Slovenska 2011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okresné kolo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4.5.2011</a:t>
                      </a: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Hana Melicherová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3A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  <a:br>
                        <a:rPr lang="sk-SK">
                          <a:latin typeface="Tekton Pro" pitchFamily="34" charset="-18"/>
                        </a:rPr>
                      </a:b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Terézia Porubská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4A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Okresné 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51518" y="1397000"/>
          <a:ext cx="8712970" cy="4915226"/>
        </p:xfrm>
        <a:graphic>
          <a:graphicData uri="http://schemas.openxmlformats.org/drawingml/2006/table">
            <a:tbl>
              <a:tblPr/>
              <a:tblGrid>
                <a:gridCol w="1960420"/>
                <a:gridCol w="2396065"/>
                <a:gridCol w="684077"/>
                <a:gridCol w="3672408"/>
              </a:tblGrid>
              <a:tr h="291220">
                <a:tc rowSpan="14">
                  <a:txBody>
                    <a:bodyPr/>
                    <a:lstStyle/>
                    <a:p>
                      <a:pPr algn="ctr"/>
                      <a:r>
                        <a:rPr lang="sk-SK" sz="1600" b="1" dirty="0">
                          <a:latin typeface="Tekton Pro" pitchFamily="34" charset="-18"/>
                        </a:rPr>
                        <a:t>Majstrovstvá okresu </a:t>
                      </a:r>
                      <a:r>
                        <a:rPr lang="sk-SK" sz="1600" b="1" dirty="0" smtClean="0">
                          <a:latin typeface="Tekton Pro" pitchFamily="34" charset="-18"/>
                        </a:rPr>
                        <a:t/>
                      </a:r>
                      <a:br>
                        <a:rPr lang="sk-SK" sz="1600" b="1" dirty="0" smtClean="0">
                          <a:latin typeface="Tekton Pro" pitchFamily="34" charset="-18"/>
                        </a:rPr>
                      </a:br>
                      <a:r>
                        <a:rPr lang="sk-SK" sz="1600" b="1" dirty="0" smtClean="0">
                          <a:latin typeface="Tekton Pro" pitchFamily="34" charset="-18"/>
                        </a:rPr>
                        <a:t>v </a:t>
                      </a:r>
                      <a:r>
                        <a:rPr lang="sk-SK" sz="1600" b="1" dirty="0">
                          <a:latin typeface="Tekton Pro" pitchFamily="34" charset="-18"/>
                        </a:rPr>
                        <a:t>ľahkej atletike</a:t>
                      </a:r>
                      <a:br>
                        <a:rPr lang="sk-SK" sz="1600" b="1" dirty="0">
                          <a:latin typeface="Tekton Pro" pitchFamily="34" charset="-18"/>
                        </a:rPr>
                      </a:br>
                      <a:r>
                        <a:rPr lang="sk-SK" sz="1600" b="1" dirty="0">
                          <a:latin typeface="Tekton Pro" pitchFamily="34" charset="-18"/>
                        </a:rPr>
                        <a:t>okresné kolo</a:t>
                      </a:r>
                      <a:br>
                        <a:rPr lang="sk-SK" sz="1600" b="1" dirty="0">
                          <a:latin typeface="Tekton Pro" pitchFamily="34" charset="-18"/>
                        </a:rPr>
                      </a:br>
                      <a:r>
                        <a:rPr lang="sk-SK" sz="1600" b="1" dirty="0">
                          <a:latin typeface="Tekton Pro" pitchFamily="34" charset="-18"/>
                        </a:rPr>
                        <a:t>12.5.2011</a:t>
                      </a:r>
                      <a:endParaRPr lang="sk-SK" sz="1600" dirty="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družstvo dievčat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12.miesto z 15 škôl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družstvo chlapcov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14.miesto zo 14 škôl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743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Andrea </a:t>
                      </a:r>
                      <a:r>
                        <a:rPr lang="sk-SK" sz="1600" dirty="0" err="1">
                          <a:latin typeface="Tekton Pro" pitchFamily="34" charset="-18"/>
                        </a:rPr>
                        <a:t>Palcútová</a:t>
                      </a:r>
                      <a:endParaRPr lang="sk-SK" sz="1600" dirty="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1.miesto z 38 - výška 135 cm</a:t>
                      </a:r>
                      <a:br>
                        <a:rPr lang="pl-PL" sz="1600" dirty="0">
                          <a:latin typeface="Tekton Pro" pitchFamily="34" charset="-18"/>
                        </a:rPr>
                      </a:br>
                      <a:r>
                        <a:rPr lang="pl-PL" sz="1600" dirty="0">
                          <a:latin typeface="Tekton Pro" pitchFamily="34" charset="-18"/>
                        </a:rPr>
                        <a:t>4.miesto z 36 - diaľka 408 </a:t>
                      </a:r>
                      <a:r>
                        <a:rPr lang="pl-PL" sz="1600" dirty="0" smtClean="0">
                          <a:latin typeface="Tekton Pro" pitchFamily="34" charset="-18"/>
                        </a:rPr>
                        <a:t>cm</a:t>
                      </a:r>
                      <a:endParaRPr lang="pl-PL" sz="1600" dirty="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652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Kristína </a:t>
                      </a:r>
                      <a:r>
                        <a:rPr lang="sk-SK" sz="1600" dirty="0" err="1">
                          <a:latin typeface="Tekton Pro" pitchFamily="34" charset="-18"/>
                        </a:rPr>
                        <a:t>Piscová</a:t>
                      </a:r>
                      <a:endParaRPr lang="sk-SK" sz="1600" dirty="0">
                        <a:latin typeface="Tekton Pro" pitchFamily="34" charset="-18"/>
                      </a:endParaRP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2.miesto z 34 - beh na 300 m 48,71 s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Mikuláš Mrekaj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3.miesto z 34 - guľa 10,59 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Marek Kostolány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5.miesto z 30 - výška 150 cm 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Adriana Tulisová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5.miesto z 33 - guľa 7,70 m 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Stanka Klčová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6.miesto z 38 - kriket 42,31m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4083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Karin Kováčiková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6.miesto z 36 - výška 130 cm</a:t>
                      </a:r>
                      <a:br>
                        <a:rPr lang="pl-PL" sz="1600">
                          <a:latin typeface="Tekton Pro" pitchFamily="34" charset="-18"/>
                        </a:rPr>
                      </a:br>
                      <a:r>
                        <a:rPr lang="pl-PL" sz="1600">
                          <a:latin typeface="Tekton Pro" pitchFamily="34" charset="-18"/>
                        </a:rPr>
                        <a:t>9.miesto z 38 - diaľka 378 cm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Stanka Klčová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6.miesto z 38 - kriket 42,31m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4083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Marek Herák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8.miesto z 31 - diaľka 478 cm</a:t>
                      </a:r>
                      <a:br>
                        <a:rPr lang="pl-PL" sz="1600">
                          <a:latin typeface="Tekton Pro" pitchFamily="34" charset="-18"/>
                        </a:rPr>
                      </a:br>
                      <a:r>
                        <a:rPr lang="pl-PL" sz="1600">
                          <a:latin typeface="Tekton Pro" pitchFamily="34" charset="-18"/>
                        </a:rPr>
                        <a:t>21.miesto z 30 - výška 135 cm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Štefan Herák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7A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16.miesto z 30 - výška 140 cm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160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Tomáš Jamrich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Tekton Pro" pitchFamily="34" charset="-18"/>
                        </a:rPr>
                        <a:t>26.miesto z 35 - beh na 60 m 8,75 s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912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Chudý Lukáš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ekton Pro" pitchFamily="34" charset="-18"/>
                        </a:rPr>
                        <a:t>28.miesto z 34 - guľa 8,41 m</a:t>
                      </a:r>
                    </a:p>
                  </a:txBody>
                  <a:tcPr marL="32512" marR="32512" marT="16256" marB="162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Obvodné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51520" y="1508760"/>
          <a:ext cx="8640960" cy="2194560"/>
        </p:xfrm>
        <a:graphic>
          <a:graphicData uri="http://schemas.openxmlformats.org/drawingml/2006/table">
            <a:tbl>
              <a:tblPr/>
              <a:tblGrid>
                <a:gridCol w="2664296"/>
                <a:gridCol w="2592288"/>
                <a:gridCol w="792088"/>
                <a:gridCol w="2592288"/>
              </a:tblGrid>
              <a:tr h="257175">
                <a:tc rowSpan="6"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Tekton Pro" pitchFamily="34" charset="-18"/>
                        </a:rPr>
                        <a:t>Čachtické ľahkoatletické hry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8.6.2011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Veronika Bulková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 skok do diaľky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Filip Hanic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Tekton Pro" pitchFamily="34" charset="-18"/>
                        </a:rPr>
                        <a:t>1.miesto beh na 250 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Filip Hanic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Tekton Pro" pitchFamily="34" charset="-18"/>
                        </a:rPr>
                        <a:t>2.miesto beh na 50 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Erika Jablonková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Tekton Pro" pitchFamily="34" charset="-18"/>
                        </a:rPr>
                        <a:t>2.miesto beh na 250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Patrik Ščepko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4.A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Tekton Pro" pitchFamily="34" charset="-18"/>
                        </a:rPr>
                        <a:t>2.miesto beh na 50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Stanislava Kubaláková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4.A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3.miesto skok do diaľky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uľka 19"/>
          <p:cNvGraphicFramePr>
            <a:graphicFrameLocks noGrp="1"/>
          </p:cNvGraphicFramePr>
          <p:nvPr/>
        </p:nvGraphicFramePr>
        <p:xfrm>
          <a:off x="251520" y="3861048"/>
          <a:ext cx="8640960" cy="1188720"/>
        </p:xfrm>
        <a:graphic>
          <a:graphicData uri="http://schemas.openxmlformats.org/drawingml/2006/table">
            <a:tbl>
              <a:tblPr/>
              <a:tblGrid>
                <a:gridCol w="2664296"/>
                <a:gridCol w="2592288"/>
                <a:gridCol w="1224136"/>
                <a:gridCol w="216024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latin typeface="Tekton Pro" pitchFamily="34" charset="-18"/>
                        </a:rPr>
                        <a:t>Vybíjaná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oblastné kolo - 3 školy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Čachtice</a:t>
                      </a:r>
                      <a:br>
                        <a:rPr lang="sk-SK" b="1" dirty="0">
                          <a:latin typeface="Tekton Pro" pitchFamily="34" charset="-18"/>
                        </a:rPr>
                      </a:br>
                      <a:r>
                        <a:rPr lang="sk-SK" b="1" dirty="0">
                          <a:latin typeface="Tekton Pro" pitchFamily="34" charset="-18"/>
                        </a:rPr>
                        <a:t>29.11.2010</a:t>
                      </a:r>
                      <a:endParaRPr lang="sk-SK" dirty="0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družstvo dievčat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5. - 7. roč.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ľka 20"/>
          <p:cNvGraphicFramePr>
            <a:graphicFrameLocks noGrp="1"/>
          </p:cNvGraphicFramePr>
          <p:nvPr/>
        </p:nvGraphicFramePr>
        <p:xfrm>
          <a:off x="251520" y="5229200"/>
          <a:ext cx="8640960" cy="1371600"/>
        </p:xfrm>
        <a:graphic>
          <a:graphicData uri="http://schemas.openxmlformats.org/drawingml/2006/table">
            <a:tbl>
              <a:tblPr/>
              <a:tblGrid>
                <a:gridCol w="2592288"/>
                <a:gridCol w="2664296"/>
                <a:gridCol w="1224136"/>
                <a:gridCol w="2160240"/>
              </a:tblGrid>
              <a:tr h="257175">
                <a:tc rowSpan="3">
                  <a:txBody>
                    <a:bodyPr/>
                    <a:lstStyle/>
                    <a:p>
                      <a:pPr algn="ctr"/>
                      <a:r>
                        <a:rPr lang="sk-SK" b="1">
                          <a:latin typeface="Tekton Pro" pitchFamily="34" charset="-18"/>
                        </a:rPr>
                        <a:t>Podjavorinskej Bzince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obvodné kolo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Nové Mesto nad Váhom</a:t>
                      </a:r>
                      <a:br>
                        <a:rPr lang="sk-SK" b="1">
                          <a:latin typeface="Tekton Pro" pitchFamily="34" charset="-18"/>
                        </a:rPr>
                      </a:br>
                      <a:r>
                        <a:rPr lang="sk-SK" b="1">
                          <a:latin typeface="Tekton Pro" pitchFamily="34" charset="-18"/>
                        </a:rPr>
                        <a:t>1.3.2011</a:t>
                      </a: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Eliška Trpíšková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7B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  <a:br>
                        <a:rPr lang="sk-SK">
                          <a:latin typeface="Tekton Pro" pitchFamily="34" charset="-18"/>
                        </a:rPr>
                      </a:br>
                      <a:endParaRPr lang="sk-SK">
                        <a:latin typeface="Tekton Pro" pitchFamily="34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Terézia Porubská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4A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Tekton Pro" pitchFamily="34" charset="-18"/>
                        </a:rPr>
                        <a:t>Stanislava Klčová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7B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Obvodné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uľka 17"/>
          <p:cNvGraphicFramePr>
            <a:graphicFrameLocks noGrp="1"/>
          </p:cNvGraphicFramePr>
          <p:nvPr/>
        </p:nvGraphicFramePr>
        <p:xfrm>
          <a:off x="179512" y="1556792"/>
          <a:ext cx="8712968" cy="4063999"/>
        </p:xfrm>
        <a:graphic>
          <a:graphicData uri="http://schemas.openxmlformats.org/drawingml/2006/table">
            <a:tbl>
              <a:tblPr/>
              <a:tblGrid>
                <a:gridCol w="2178242"/>
                <a:gridCol w="3582398"/>
                <a:gridCol w="774086"/>
                <a:gridCol w="2178242"/>
              </a:tblGrid>
              <a:tr h="926877">
                <a:tc rowSpan="6">
                  <a:txBody>
                    <a:bodyPr/>
                    <a:lstStyle/>
                    <a:p>
                      <a:pPr algn="ctr"/>
                      <a:r>
                        <a:rPr lang="sk-SK" sz="1800" b="1" dirty="0">
                          <a:latin typeface="Tekton Pro" pitchFamily="34" charset="-18"/>
                        </a:rPr>
                        <a:t>Streľba na sklopné terče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regionálna súťaž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Podolie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28.10.2010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Michaela Pyšná, Podolie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  <a:br>
                        <a:rPr lang="sk-SK" sz="1800">
                          <a:latin typeface="Tekton Pro" pitchFamily="34" charset="-18"/>
                        </a:rPr>
                      </a:br>
                      <a:r>
                        <a:rPr lang="sk-SK" sz="1800">
                          <a:latin typeface="Tekton Pro" pitchFamily="34" charset="-18"/>
                        </a:rPr>
                        <a:t>absolútna víťazka celej súťaže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71298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Denisa Masárová, Podolie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71298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Beáta Maráková, Podolie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90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Filip Maťko, Stará Turá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1.miesto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4990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Andrej Ježovica, Kočovce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2.miesto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71298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>
                          <a:latin typeface="Tekton Pro" pitchFamily="34" charset="-18"/>
                        </a:rPr>
                        <a:t>Marcel Bobocký, Stará Turá 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latin typeface="Tekton Pro" pitchFamily="34" charset="-18"/>
                        </a:rPr>
                        <a:t>3.miesto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260648"/>
            <a:ext cx="8208912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Regionálne úspechy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346" y="44550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uľka 17"/>
          <p:cNvGraphicFramePr>
            <a:graphicFrameLocks noGrp="1"/>
          </p:cNvGraphicFramePr>
          <p:nvPr/>
        </p:nvGraphicFramePr>
        <p:xfrm>
          <a:off x="179512" y="2204864"/>
          <a:ext cx="8712968" cy="2956240"/>
        </p:xfrm>
        <a:graphic>
          <a:graphicData uri="http://schemas.openxmlformats.org/drawingml/2006/table">
            <a:tbl>
              <a:tblPr/>
              <a:tblGrid>
                <a:gridCol w="2178242"/>
                <a:gridCol w="2718302"/>
                <a:gridCol w="864096"/>
                <a:gridCol w="2952328"/>
              </a:tblGrid>
              <a:tr h="324485">
                <a:tc rowSpan="8">
                  <a:txBody>
                    <a:bodyPr/>
                    <a:lstStyle/>
                    <a:p>
                      <a:pPr algn="ctr"/>
                      <a:r>
                        <a:rPr lang="sk-SK" sz="1800" b="1" dirty="0" err="1" smtClean="0">
                          <a:latin typeface="Tekton Pro" pitchFamily="34" charset="-18"/>
                        </a:rPr>
                        <a:t>Podjavorinské</a:t>
                      </a:r>
                      <a:r>
                        <a:rPr lang="sk-SK" sz="1800" b="1" dirty="0" smtClean="0">
                          <a:latin typeface="Tekton Pro" pitchFamily="34" charset="-18"/>
                        </a:rPr>
                        <a:t> ľahkoatletické hry</a:t>
                      </a:r>
                      <a:r>
                        <a:rPr lang="sk-SK" sz="1800" b="1" dirty="0">
                          <a:latin typeface="Tekton Pro" pitchFamily="34" charset="-18"/>
                        </a:rPr>
                        <a:t/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>
                          <a:latin typeface="Tekton Pro" pitchFamily="34" charset="-18"/>
                        </a:rPr>
                        <a:t>regionálna súťaž</a:t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 smtClean="0">
                          <a:latin typeface="Tekton Pro" pitchFamily="34" charset="-18"/>
                        </a:rPr>
                        <a:t>Stará Turá</a:t>
                      </a:r>
                      <a:r>
                        <a:rPr lang="sk-SK" sz="1800" b="1" dirty="0">
                          <a:latin typeface="Tekton Pro" pitchFamily="34" charset="-18"/>
                        </a:rPr>
                        <a:t/>
                      </a:r>
                      <a:br>
                        <a:rPr lang="sk-SK" sz="1800" b="1" dirty="0">
                          <a:latin typeface="Tekton Pro" pitchFamily="34" charset="-18"/>
                        </a:rPr>
                      </a:br>
                      <a:r>
                        <a:rPr lang="sk-SK" sz="1800" b="1" dirty="0" smtClean="0">
                          <a:latin typeface="Tekton Pro" pitchFamily="34" charset="-18"/>
                        </a:rPr>
                        <a:t>3.6.2011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Klaudia Klčová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6A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2.miesto</a:t>
                      </a:r>
                      <a:r>
                        <a:rPr lang="sk-SK" sz="1800" baseline="0" dirty="0" smtClean="0">
                          <a:latin typeface="Tekton Pro" pitchFamily="34" charset="-18"/>
                        </a:rPr>
                        <a:t> –hod  </a:t>
                      </a:r>
                      <a:r>
                        <a:rPr lang="sk-SK" sz="1800" baseline="0" dirty="0" err="1" smtClean="0">
                          <a:latin typeface="Tekton Pro" pitchFamily="34" charset="-18"/>
                        </a:rPr>
                        <a:t>kriketkou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Soňa </a:t>
                      </a:r>
                      <a:r>
                        <a:rPr lang="sk-SK" sz="1800" dirty="0" err="1" smtClean="0">
                          <a:latin typeface="Tekton Pro" pitchFamily="34" charset="-18"/>
                        </a:rPr>
                        <a:t>Tremková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6A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2.miesto - skok do výšky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Denis Tomášik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7B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2.miesto - skok do výšky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Marek </a:t>
                      </a:r>
                      <a:r>
                        <a:rPr lang="sk-SK" sz="1800" dirty="0" err="1" smtClean="0">
                          <a:latin typeface="Tekton Pro" pitchFamily="34" charset="-18"/>
                        </a:rPr>
                        <a:t>Herák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7B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2.miesto - skok do diaľky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Filip </a:t>
                      </a:r>
                      <a:r>
                        <a:rPr lang="sk-SK" sz="1800" dirty="0" err="1" smtClean="0">
                          <a:latin typeface="Tekton Pro" pitchFamily="34" charset="-18"/>
                        </a:rPr>
                        <a:t>Beňovič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6.A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2.miesto – beh na 60 m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Stanka Klčová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7B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3.miesto – hod </a:t>
                      </a:r>
                      <a:r>
                        <a:rPr lang="sk-SK" sz="1800" dirty="0" err="1" smtClean="0">
                          <a:latin typeface="Tekton Pro" pitchFamily="34" charset="-18"/>
                        </a:rPr>
                        <a:t>kriketkou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 algn="ctr"/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Denis Tomášik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7B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3.miesto  </a:t>
                      </a:r>
                      <a:r>
                        <a:rPr lang="sk-SK" sz="1800" dirty="0" smtClean="0">
                          <a:latin typeface="Tekton Pro" pitchFamily="34" charset="-18"/>
                        </a:rPr>
                        <a:t>- </a:t>
                      </a:r>
                      <a:r>
                        <a:rPr lang="sk-SK" sz="1800" dirty="0" smtClean="0">
                          <a:latin typeface="Tekton Pro" pitchFamily="34" charset="-18"/>
                        </a:rPr>
                        <a:t> skok </a:t>
                      </a:r>
                      <a:r>
                        <a:rPr lang="sk-SK" sz="1800" dirty="0" smtClean="0">
                          <a:latin typeface="Tekton Pro" pitchFamily="34" charset="-18"/>
                        </a:rPr>
                        <a:t>do </a:t>
                      </a:r>
                      <a:r>
                        <a:rPr lang="sk-SK" sz="1800" dirty="0" smtClean="0">
                          <a:latin typeface="Tekton Pro" pitchFamily="34" charset="-18"/>
                        </a:rPr>
                        <a:t>diaľky 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  <a:tr h="536914">
                <a:tc vMerge="1">
                  <a:txBody>
                    <a:bodyPr/>
                    <a:lstStyle/>
                    <a:p>
                      <a:pPr algn="ctr"/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Andrea </a:t>
                      </a:r>
                      <a:r>
                        <a:rPr lang="sk-SK" sz="1800" dirty="0" err="1" smtClean="0">
                          <a:latin typeface="Tekton Pro" pitchFamily="34" charset="-18"/>
                        </a:rPr>
                        <a:t>Palcútová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>
                          <a:latin typeface="Tekton Pro" pitchFamily="34" charset="-18"/>
                        </a:rPr>
                        <a:t>8A</a:t>
                      </a:r>
                      <a:endParaRPr lang="sk-SK" sz="1800" dirty="0">
                        <a:latin typeface="Tekton Pro" pitchFamily="34" charset="-18"/>
                      </a:endParaRP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smtClean="0">
                          <a:latin typeface="Tekton Pro" pitchFamily="34" charset="-18"/>
                        </a:rPr>
                        <a:t>3.miesto  -  skok do diaľky </a:t>
                      </a:r>
                    </a:p>
                  </a:txBody>
                  <a:tcPr marL="71298" marR="71298" marT="35649" marB="356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179512" y="1772816"/>
            <a:ext cx="8820472" cy="2808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 </a:t>
            </a: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  <a:hlinkClick r:id="rId2" action="ppaction://hlinkfile"/>
              </a:rPr>
              <a:t>filme </a:t>
            </a: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budeme za tieto úspechy,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ale nielen za ne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chváliť, chváliť, chváliť...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6164932" cy="437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1.A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251520" y="5517232"/>
          <a:ext cx="8605464" cy="701040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Hana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Barančíková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Lea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Hrušovská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Ivan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Snoha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Filip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Ščepko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Adam Vrba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1547664" y="260648"/>
            <a:ext cx="5760640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5400675" cy="793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Zmeny  v  počte  žiakov...</a:t>
            </a:r>
          </a:p>
        </p:txBody>
      </p:sp>
      <p:pic>
        <p:nvPicPr>
          <p:cNvPr id="8198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BlokTextu 10"/>
          <p:cNvSpPr txBox="1">
            <a:spLocks noChangeArrowheads="1"/>
          </p:cNvSpPr>
          <p:nvPr/>
        </p:nvSpPr>
        <p:spPr bwMode="auto">
          <a:xfrm>
            <a:off x="2843808" y="1412776"/>
            <a:ext cx="36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Tekton Pro" pitchFamily="34" charset="-18"/>
              </a:rPr>
              <a:t>Začínalo nás 211 žiakov</a:t>
            </a:r>
          </a:p>
          <a:p>
            <a:r>
              <a:rPr lang="sk-SK" b="1" dirty="0" smtClean="0">
                <a:latin typeface="Tekton Pro" pitchFamily="34" charset="-18"/>
              </a:rPr>
              <a:t>+ </a:t>
            </a:r>
            <a:r>
              <a:rPr lang="sk-SK" b="1" dirty="0">
                <a:latin typeface="Tekton Pro" pitchFamily="34" charset="-18"/>
              </a:rPr>
              <a:t>1 žiak  do </a:t>
            </a:r>
            <a:r>
              <a:rPr lang="sk-SK" b="1" dirty="0" smtClean="0">
                <a:latin typeface="Tekton Pro" pitchFamily="34" charset="-18"/>
              </a:rPr>
              <a:t>1.A</a:t>
            </a:r>
            <a:endParaRPr lang="sk-SK" b="1" dirty="0">
              <a:latin typeface="Tekton Pro" pitchFamily="34" charset="-18"/>
            </a:endParaRPr>
          </a:p>
          <a:p>
            <a:r>
              <a:rPr lang="sk-SK" b="1" dirty="0">
                <a:latin typeface="Tekton Pro" pitchFamily="34" charset="-18"/>
              </a:rPr>
              <a:t>+ </a:t>
            </a:r>
            <a:r>
              <a:rPr lang="sk-SK" b="1" dirty="0" smtClean="0">
                <a:latin typeface="Tekton Pro" pitchFamily="34" charset="-18"/>
              </a:rPr>
              <a:t>1 žiak  </a:t>
            </a:r>
            <a:r>
              <a:rPr lang="sk-SK" b="1" dirty="0">
                <a:latin typeface="Tekton Pro" pitchFamily="34" charset="-18"/>
              </a:rPr>
              <a:t>do  </a:t>
            </a:r>
            <a:r>
              <a:rPr lang="sk-SK" b="1" dirty="0" smtClean="0">
                <a:latin typeface="Tekton Pro" pitchFamily="34" charset="-18"/>
              </a:rPr>
              <a:t>2.A</a:t>
            </a:r>
            <a:endParaRPr lang="sk-SK" b="1" dirty="0">
              <a:latin typeface="Tekton Pro" pitchFamily="34" charset="-18"/>
            </a:endParaRPr>
          </a:p>
          <a:p>
            <a:pPr>
              <a:buFontTx/>
              <a:buChar char="-"/>
            </a:pPr>
            <a:r>
              <a:rPr lang="sk-SK" b="1" dirty="0">
                <a:latin typeface="Tekton Pro" pitchFamily="34" charset="-18"/>
              </a:rPr>
              <a:t> </a:t>
            </a:r>
            <a:r>
              <a:rPr lang="sk-SK" b="1" dirty="0" smtClean="0">
                <a:latin typeface="Tekton Pro" pitchFamily="34" charset="-18"/>
              </a:rPr>
              <a:t> 1 </a:t>
            </a:r>
            <a:r>
              <a:rPr lang="sk-SK" b="1" dirty="0">
                <a:latin typeface="Tekton Pro" pitchFamily="34" charset="-18"/>
              </a:rPr>
              <a:t>žiak  z 5.A</a:t>
            </a:r>
          </a:p>
          <a:p>
            <a:r>
              <a:rPr lang="sk-SK" b="1" dirty="0" smtClean="0">
                <a:latin typeface="Tekton Pro" pitchFamily="34" charset="-18"/>
              </a:rPr>
              <a:t>+ 1, -1 </a:t>
            </a:r>
            <a:r>
              <a:rPr lang="sk-SK" b="1" dirty="0">
                <a:latin typeface="Tekton Pro" pitchFamily="34" charset="-18"/>
              </a:rPr>
              <a:t>žiačka  </a:t>
            </a:r>
            <a:r>
              <a:rPr lang="sk-SK" b="1" dirty="0" smtClean="0">
                <a:latin typeface="Tekton Pro" pitchFamily="34" charset="-18"/>
              </a:rPr>
              <a:t>do a zo </a:t>
            </a:r>
            <a:r>
              <a:rPr lang="sk-SK" b="1" dirty="0">
                <a:latin typeface="Tekton Pro" pitchFamily="34" charset="-18"/>
              </a:rPr>
              <a:t>6.A</a:t>
            </a:r>
          </a:p>
          <a:p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1619672" y="3356992"/>
            <a:ext cx="5760640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Končí   212  žiakov...</a:t>
            </a:r>
          </a:p>
        </p:txBody>
      </p:sp>
      <p:sp>
        <p:nvSpPr>
          <p:cNvPr id="8203" name="BlokTextu 11"/>
          <p:cNvSpPr txBox="1">
            <a:spLocks noChangeArrowheads="1"/>
          </p:cNvSpPr>
          <p:nvPr/>
        </p:nvSpPr>
        <p:spPr bwMode="auto">
          <a:xfrm>
            <a:off x="0" y="4797425"/>
            <a:ext cx="59039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k-SK" b="1" dirty="0">
                <a:latin typeface="Tekton Pro" pitchFamily="34" charset="-18"/>
              </a:rPr>
              <a:t>  odchádza nám 21deviatakov, 1 ostáva</a:t>
            </a:r>
          </a:p>
          <a:p>
            <a:pPr>
              <a:buFontTx/>
              <a:buChar char="-"/>
            </a:pPr>
            <a:r>
              <a:rPr lang="sk-SK" b="1" dirty="0">
                <a:latin typeface="Tekton Pro" pitchFamily="34" charset="-18"/>
              </a:rPr>
              <a:t>  z nižších ročníkov </a:t>
            </a:r>
            <a:r>
              <a:rPr lang="sk-SK" b="1" dirty="0" smtClean="0">
                <a:latin typeface="Tekton Pro" pitchFamily="34" charset="-18"/>
              </a:rPr>
              <a:t>odchádza  5 žiakov</a:t>
            </a:r>
            <a:endParaRPr lang="sk-SK" b="1" dirty="0">
              <a:latin typeface="Tekton Pro" pitchFamily="34" charset="-18"/>
            </a:endParaRPr>
          </a:p>
          <a:p>
            <a:pPr>
              <a:buFontTx/>
              <a:buChar char="-"/>
            </a:pPr>
            <a:r>
              <a:rPr lang="sk-SK" b="1" dirty="0">
                <a:latin typeface="Tekton Pro" pitchFamily="34" charset="-18"/>
              </a:rPr>
              <a:t>  v septembri  príde  29  prvákov</a:t>
            </a:r>
          </a:p>
          <a:p>
            <a:pPr>
              <a:buFontTx/>
              <a:buChar char="-"/>
            </a:pPr>
            <a:r>
              <a:rPr lang="sk-SK" b="1" dirty="0">
                <a:latin typeface="Tekton Pro" pitchFamily="34" charset="-18"/>
              </a:rPr>
              <a:t> v septembri  príde  5  piatakov z Častkoviec</a:t>
            </a:r>
          </a:p>
          <a:p>
            <a:endParaRPr lang="sk-SK" dirty="0"/>
          </a:p>
        </p:txBody>
      </p:sp>
      <p:sp>
        <p:nvSpPr>
          <p:cNvPr id="13" name="Šípka doprava 12"/>
          <p:cNvSpPr/>
          <p:nvPr/>
        </p:nvSpPr>
        <p:spPr>
          <a:xfrm>
            <a:off x="5148263" y="5300663"/>
            <a:ext cx="1079500" cy="5048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6372200" y="4581128"/>
            <a:ext cx="2520280" cy="20608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Očakávame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 </a:t>
            </a: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220  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žiakov...</a:t>
            </a:r>
            <a:endParaRPr lang="sk-SK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44624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2.A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56332"/>
            <a:ext cx="716121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710087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Paulína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Gúčiková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Terezka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Kosová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Nikola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Maráková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Patrik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Gúčik</a:t>
                      </a:r>
                      <a:endParaRPr kumimoji="0" lang="sk-SK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3.A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653136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Hana Melicherová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Veronika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Bulková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Erika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Jablonková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Alica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Cagalová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Marcel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Čuchran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Filip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Hanic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Simona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Rapantová</a:t>
                      </a:r>
                      <a:endParaRPr kumimoji="0" lang="sk-SK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08720"/>
            <a:ext cx="67040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70384"/>
            <a:ext cx="6627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vo  4.A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5229200"/>
          <a:ext cx="8605464" cy="1368152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Terézia Porubská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Patrik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Ščepko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Dominika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Hochelová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Nina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Durcová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653136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Tomáš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Čechvala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Erik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Facuna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Patrik Masár, Terézia Urbanová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08720"/>
            <a:ext cx="685641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5.A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6.A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215008" y="5445224"/>
          <a:ext cx="8605464" cy="1095376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Andrej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Bulko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Soňa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Tremková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Klaudia Klčová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3866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7.A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908720"/>
            <a:ext cx="69580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854103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Beáta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Kubaláková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Marek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Čechvala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Patrik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Bobocký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Miroslava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Sádecká</a:t>
                      </a:r>
                      <a:endParaRPr kumimoji="0" lang="sk-SK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782095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Eliška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Trpíšková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Stanislava Klčová, Lucia Masárová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Barbora Augustínová, Denis Tomášik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7.B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944736"/>
            <a:ext cx="68056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581128"/>
          <a:ext cx="8784976" cy="1941944"/>
        </p:xfrm>
        <a:graphic>
          <a:graphicData uri="http://schemas.openxmlformats.org/drawingml/2006/table">
            <a:tbl>
              <a:tblPr/>
              <a:tblGrid>
                <a:gridCol w="3144651"/>
                <a:gridCol w="5640325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Beáta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Maráková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Denisa  Masárová, Lukáš Vančo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Frederika Burzová, Natália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Čechvalová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Kristína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Hanicová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Roman Hargaš, Lukáš Chudý, Juraj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Pavlech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Simona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Tremková</a:t>
                      </a: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, Michaela Pyšná, Andrea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Palcútová</a:t>
                      </a:r>
                      <a:endParaRPr kumimoji="0" lang="sk-SK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8.A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908720"/>
            <a:ext cx="6437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562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4"/>
          <p:cNvGraphicFramePr>
            <a:graphicFrameLocks noGrp="1"/>
          </p:cNvGraphicFramePr>
          <p:nvPr/>
        </p:nvGraphicFramePr>
        <p:xfrm>
          <a:off x="179512" y="4782095"/>
          <a:ext cx="8605464" cy="1887265"/>
        </p:xfrm>
        <a:graphic>
          <a:graphicData uri="http://schemas.openxmlformats.org/drawingml/2006/table">
            <a:tbl>
              <a:tblPr/>
              <a:tblGrid>
                <a:gridCol w="3080393"/>
                <a:gridCol w="5525071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Vzorný žiak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Mária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Bulková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C1"/>
                    </a:solidFill>
                  </a:tcPr>
                </a:tc>
              </a:tr>
              <a:tr h="79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Knižná odmena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Patrik Moravčík, Kristína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Piscová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Branislav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Palkech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Monika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Toráčová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, Marek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</a:rPr>
                        <a:t>Kostolány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ekton Pro" pitchFamily="34" charset="-18"/>
                        </a:rPr>
                        <a:t>Pochvala RŠ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Adriana </a:t>
                      </a:r>
                      <a:r>
                        <a:rPr kumimoji="0" lang="sk-SK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ekton Pro" pitchFamily="34" charset="-18"/>
                          <a:ea typeface="+mn-ea"/>
                          <a:cs typeface="+mn-cs"/>
                        </a:rPr>
                        <a:t>Tulisová</a:t>
                      </a:r>
                      <a:endParaRPr kumimoji="0" lang="sk-SK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ekton Pro" pitchFamily="34" charset="-18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Zaoblený obdĺžnik 11"/>
          <p:cNvSpPr/>
          <p:nvPr/>
        </p:nvSpPr>
        <p:spPr>
          <a:xfrm>
            <a:off x="2195736" y="116632"/>
            <a:ext cx="48245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Pochvaly v 9.A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1187624" y="188640"/>
            <a:ext cx="6768752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33496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  <a:tab pos="2286000" algn="l"/>
              </a:tabLst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Ako sme sa starali o triedy...</a:t>
            </a:r>
          </a:p>
        </p:txBody>
      </p:sp>
      <p:graphicFrame>
        <p:nvGraphicFramePr>
          <p:cNvPr id="66683" name="Group 123"/>
          <p:cNvGraphicFramePr>
            <a:graphicFrameLocks noGrp="1"/>
          </p:cNvGraphicFramePr>
          <p:nvPr/>
        </p:nvGraphicFramePr>
        <p:xfrm>
          <a:off x="468313" y="1341438"/>
          <a:ext cx="5616575" cy="5038727"/>
        </p:xfrm>
        <a:graphic>
          <a:graphicData uri="http://schemas.openxmlformats.org/drawingml/2006/table">
            <a:tbl>
              <a:tblPr/>
              <a:tblGrid>
                <a:gridCol w="1871662"/>
                <a:gridCol w="1873250"/>
                <a:gridCol w="1871663"/>
              </a:tblGrid>
              <a:tr h="4667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1.stupeň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4.A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170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2.A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169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3.A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168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4.miesto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165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67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2.stupeň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Tekton Pro" pitchFamily="34" charset="-1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8.A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134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6.A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133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9.A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127 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4.miesto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Tekton Pro" pitchFamily="34" charset="-1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7.A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117 b.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5.miesto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Tekton Pro" pitchFamily="34" charset="-1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7.B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113 b.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6.miesto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Tekton Pro" pitchFamily="34" charset="-1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5.A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102 b.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66658" name="Picture 98" descr="upratov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140968"/>
            <a:ext cx="1714500" cy="34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2051720" y="188640"/>
            <a:ext cx="4320480" cy="764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124075" y="115888"/>
            <a:ext cx="4103688" cy="7953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Ako  prospievame...</a:t>
            </a:r>
          </a:p>
        </p:txBody>
      </p:sp>
      <p:pic>
        <p:nvPicPr>
          <p:cNvPr id="9222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179388" y="981075"/>
          <a:ext cx="8677275" cy="5366386"/>
        </p:xfrm>
        <a:graphic>
          <a:graphicData uri="http://schemas.openxmlformats.org/drawingml/2006/table">
            <a:tbl>
              <a:tblPr/>
              <a:tblGrid>
                <a:gridCol w="854075"/>
                <a:gridCol w="1003300"/>
                <a:gridCol w="784225"/>
                <a:gridCol w="1725612"/>
                <a:gridCol w="806450"/>
                <a:gridCol w="1050925"/>
                <a:gridCol w="1203325"/>
                <a:gridCol w="1249363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Prospeli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Trieda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Počet žiakov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spolu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s vyznamenaním 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veľmi dobre 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Prospeli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Neprospeli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Priemerný prospech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7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 </a:t>
                      </a:r>
                      <a:r>
                        <a:rPr kumimoji="0" lang="cs-CZ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ea typeface="+mn-ea"/>
                          <a:cs typeface="Times New Roman" pitchFamily="18" charset="0"/>
                        </a:rPr>
                        <a:t>1,21</a:t>
                      </a:r>
                      <a:endParaRPr kumimoji="0" lang="sk-SK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III.A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1,38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IV.A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7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5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1,64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5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5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2,06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8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1,83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VII.B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7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6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2,06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VIII.A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7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3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1,96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IX.A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4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5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1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  <a:cs typeface="Times New Roman" pitchFamily="18" charset="0"/>
                        </a:rPr>
                        <a:t>2,19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10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212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197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98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39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60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15 / 4 OS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ekton Pro" pitchFamily="34" charset="-18"/>
                          <a:cs typeface="Times New Roman" pitchFamily="18" charset="0"/>
                        </a:rPr>
                        <a:t> 1,79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ekton Pro" pitchFamily="34" charset="-1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97" name="Group 89"/>
          <p:cNvGraphicFramePr>
            <a:graphicFrameLocks noGrp="1"/>
          </p:cNvGraphicFramePr>
          <p:nvPr/>
        </p:nvGraphicFramePr>
        <p:xfrm>
          <a:off x="1187624" y="1340768"/>
          <a:ext cx="7127800" cy="4745632"/>
        </p:xfrm>
        <a:graphic>
          <a:graphicData uri="http://schemas.openxmlformats.org/drawingml/2006/table">
            <a:tbl>
              <a:tblPr/>
              <a:tblGrid>
                <a:gridCol w="1619873"/>
                <a:gridCol w="3132655"/>
                <a:gridCol w="237527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4.A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2000" b="1" dirty="0" smtClean="0">
                          <a:latin typeface="Tekton Pro" pitchFamily="34" charset="-18"/>
                        </a:rPr>
                        <a:t>16 stromov </a:t>
                      </a:r>
                      <a:r>
                        <a:rPr lang="sk-SK" sz="2000" dirty="0" smtClean="0">
                          <a:latin typeface="Tekton Pro" pitchFamily="34" charset="-18"/>
                        </a:rPr>
                        <a:t>32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7.A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9 stromov 95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5.A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9 stromov 42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4.miesto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7.B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6 stromov 80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5.miesto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3.A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6 stromov 17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6.miesto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6.A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5 stromov 85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7.miesto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1.A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2 stromy 84,5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8.miesto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9.A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2 stromy 66,5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9.miesto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8.A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2 stromy 21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ekton Pro" pitchFamily="34" charset="-18"/>
                          <a:cs typeface="Arial" charset="0"/>
                        </a:rPr>
                        <a:t>10.miesto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ekton Pro" pitchFamily="34" charset="-18"/>
                        </a:rPr>
                        <a:t>2.A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1 strom  68,5 kg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 Pro" pitchFamily="34" charset="-1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Zaoblený obdĺžnik 8"/>
          <p:cNvSpPr/>
          <p:nvPr/>
        </p:nvSpPr>
        <p:spPr>
          <a:xfrm>
            <a:off x="323528" y="188640"/>
            <a:ext cx="8496944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  <a:tab pos="2286000" algn="l"/>
              </a:tabLst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Záchrancovia stromov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09589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>
          <a:xfrm>
            <a:off x="323528" y="188640"/>
            <a:ext cx="8496944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  <a:tab pos="2286000" algn="l"/>
              </a:tabLst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Najlepší zberači použitých bateriek...</a:t>
            </a:r>
          </a:p>
        </p:txBody>
      </p:sp>
      <p:graphicFrame>
        <p:nvGraphicFramePr>
          <p:cNvPr id="119897" name="Group 89"/>
          <p:cNvGraphicFramePr>
            <a:graphicFrameLocks noGrp="1"/>
          </p:cNvGraphicFramePr>
          <p:nvPr/>
        </p:nvGraphicFramePr>
        <p:xfrm>
          <a:off x="1259632" y="1340768"/>
          <a:ext cx="6335712" cy="2351112"/>
        </p:xfrm>
        <a:graphic>
          <a:graphicData uri="http://schemas.openxmlformats.org/drawingml/2006/table">
            <a:tbl>
              <a:tblPr/>
              <a:tblGrid>
                <a:gridCol w="1439862"/>
                <a:gridCol w="3816722"/>
                <a:gridCol w="1079128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Patrik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Gúčik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2.A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168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Paulína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Gúčiková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2.A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148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Adrián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Macháč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6.A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143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4.miesto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Soňa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Tremková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6.A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128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5.miesto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Andrej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Bulko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6.A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102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19893" name="Picture 85" descr="MCj02153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085184"/>
            <a:ext cx="1355725" cy="1549400"/>
          </a:xfrm>
          <a:prstGeom prst="rect">
            <a:avLst/>
          </a:prstGeom>
          <a:noFill/>
        </p:spPr>
      </p:pic>
      <p:graphicFrame>
        <p:nvGraphicFramePr>
          <p:cNvPr id="8" name="Group 89"/>
          <p:cNvGraphicFramePr>
            <a:graphicFrameLocks noGrp="1"/>
          </p:cNvGraphicFramePr>
          <p:nvPr/>
        </p:nvGraphicFramePr>
        <p:xfrm>
          <a:off x="1259632" y="4005064"/>
          <a:ext cx="6335712" cy="1584960"/>
        </p:xfrm>
        <a:graphic>
          <a:graphicData uri="http://schemas.openxmlformats.org/drawingml/2006/table">
            <a:tbl>
              <a:tblPr/>
              <a:tblGrid>
                <a:gridCol w="633571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Ďalší veľmi dobrí zberači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Jakub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Círa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/>
                      </a:r>
                      <a:b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</a:b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Petra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Čechvalová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/>
                      </a:r>
                      <a:b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</a:b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Marcel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Čuchran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23528" y="188640"/>
            <a:ext cx="8496944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3124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  <a:tab pos="2286000" algn="l"/>
              </a:tabLst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Najlepší zberači elektrospotrebičov...</a:t>
            </a:r>
          </a:p>
        </p:txBody>
      </p:sp>
      <p:graphicFrame>
        <p:nvGraphicFramePr>
          <p:cNvPr id="119897" name="Group 89"/>
          <p:cNvGraphicFramePr>
            <a:graphicFrameLocks noGrp="1"/>
          </p:cNvGraphicFramePr>
          <p:nvPr/>
        </p:nvGraphicFramePr>
        <p:xfrm>
          <a:off x="1259632" y="1340768"/>
          <a:ext cx="6335712" cy="1872208"/>
        </p:xfrm>
        <a:graphic>
          <a:graphicData uri="http://schemas.openxmlformats.org/drawingml/2006/table">
            <a:tbl>
              <a:tblPr/>
              <a:tblGrid>
                <a:gridCol w="1439862"/>
                <a:gridCol w="3816722"/>
                <a:gridCol w="1079128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Marcel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Čuchran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3.A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30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Adrián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Macháč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6.A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24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Jakub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Círa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3.A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13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4.miesto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Terézia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Križáková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, 7.A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 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9"/>
          <p:cNvGraphicFramePr>
            <a:graphicFrameLocks noGrp="1"/>
          </p:cNvGraphicFramePr>
          <p:nvPr/>
        </p:nvGraphicFramePr>
        <p:xfrm>
          <a:off x="1259632" y="4005064"/>
          <a:ext cx="6624736" cy="1584960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Ďalší veľmi dobrí zberači 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(3 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a viac </a:t>
                      </a:r>
                      <a:r>
                        <a:rPr kumimoji="0" 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elektrospotr</a:t>
                      </a: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Eliška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Trpíšková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, Barbora Augustínová, Dominika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Ondrejovičová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, Lukáš 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Vančo, Erik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Facuna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84" descr="MCNA0161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29200"/>
            <a:ext cx="1251148" cy="1154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23528" y="188640"/>
            <a:ext cx="8496944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3124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  <a:tab pos="2286000" algn="l"/>
              </a:tabLst>
            </a:pPr>
            <a:r>
              <a:rPr lang="sk-SK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OŽaZ</a:t>
            </a:r>
            <a:endParaRPr lang="sk-SK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graphicFrame>
        <p:nvGraphicFramePr>
          <p:cNvPr id="119897" name="Group 89"/>
          <p:cNvGraphicFramePr>
            <a:graphicFrameLocks noGrp="1"/>
          </p:cNvGraphicFramePr>
          <p:nvPr/>
        </p:nvGraphicFramePr>
        <p:xfrm>
          <a:off x="1043608" y="1992288"/>
          <a:ext cx="7200800" cy="3308920"/>
        </p:xfrm>
        <a:graphic>
          <a:graphicData uri="http://schemas.openxmlformats.org/drawingml/2006/table">
            <a:tbl>
              <a:tblPr/>
              <a:tblGrid>
                <a:gridCol w="1636463"/>
                <a:gridCol w="3692129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8.A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171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5.A – 1.družstvo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160,7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3.miesto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9.A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159,5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4.miesto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7.A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155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5.miesto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5.A – 2.družstvo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152,6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6.miesto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6.A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150,2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7.miesto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7.B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131,75 b.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9" name="Obrázok 8" descr="te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723900" cy="704850"/>
          </a:xfrm>
          <a:prstGeom prst="rect">
            <a:avLst/>
          </a:prstGeom>
        </p:spPr>
      </p:pic>
      <p:pic>
        <p:nvPicPr>
          <p:cNvPr id="10" name="Obrázok 9" descr="buzol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800100" cy="800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323528" y="1268760"/>
            <a:ext cx="8820472" cy="2808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 čo na záver?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Slová vďaky mnohým učiteľom...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Slová uznania mnohým žiakom...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Pohodové  prázdniny všetkým...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6389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cípa hviezda 3"/>
          <p:cNvSpPr/>
          <p:nvPr/>
        </p:nvSpPr>
        <p:spPr>
          <a:xfrm>
            <a:off x="2267744" y="4149080"/>
            <a:ext cx="4248472" cy="2276872"/>
          </a:xfrm>
          <a:prstGeom prst="star5">
            <a:avLst>
              <a:gd name="adj" fmla="val 28714"/>
              <a:gd name="hf" fmla="val 105146"/>
              <a:gd name="vf" fmla="val 110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5.9.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2011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/>
            </a:r>
            <a:b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v 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škole</a:t>
            </a:r>
            <a:endParaRPr lang="sk-SK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2267744" y="188640"/>
            <a:ext cx="4968552" cy="764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411413" y="115888"/>
            <a:ext cx="5791200" cy="7953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Prospech po triedach</a:t>
            </a:r>
          </a:p>
        </p:txBody>
      </p:sp>
      <p:pic>
        <p:nvPicPr>
          <p:cNvPr id="10246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 4"/>
          <p:cNvGraphicFramePr/>
          <p:nvPr/>
        </p:nvGraphicFramePr>
        <p:xfrm>
          <a:off x="395536" y="1196753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2267744" y="188640"/>
            <a:ext cx="4464496" cy="764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411413" y="231775"/>
            <a:ext cx="5791200" cy="793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Ako  prospievame...</a:t>
            </a:r>
          </a:p>
        </p:txBody>
      </p:sp>
      <p:pic>
        <p:nvPicPr>
          <p:cNvPr id="11270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 6"/>
          <p:cNvGraphicFramePr/>
          <p:nvPr/>
        </p:nvGraphicFramePr>
        <p:xfrm>
          <a:off x="539552" y="1268760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395536" y="188640"/>
            <a:ext cx="79928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Dochádzka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2293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39"/>
          <p:cNvGraphicFramePr>
            <a:graphicFrameLocks noGrp="1"/>
          </p:cNvGraphicFramePr>
          <p:nvPr/>
        </p:nvGraphicFramePr>
        <p:xfrm>
          <a:off x="323850" y="1628775"/>
          <a:ext cx="8065641" cy="4551363"/>
        </p:xfrm>
        <a:graphic>
          <a:graphicData uri="http://schemas.openxmlformats.org/drawingml/2006/table">
            <a:tbl>
              <a:tblPr/>
              <a:tblGrid>
                <a:gridCol w="2017218"/>
                <a:gridCol w="1933168"/>
                <a:gridCol w="2099652"/>
                <a:gridCol w="2015603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Počet </a:t>
                      </a: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osprav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. hodín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Počet </a:t>
                      </a: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neospr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. hodín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 Pro" pitchFamily="34" charset="-18"/>
                        </a:rPr>
                        <a:t>Priemer na žiaka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20 329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ekton Pro" pitchFamily="34" charset="-18"/>
                        </a:rPr>
                        <a:t>22 658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16 719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22 260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650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ekton Pro" pitchFamily="34" charset="-18"/>
                        </a:rPr>
                        <a:t>173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136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484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20 979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ekton Pro" pitchFamily="34" charset="-18"/>
                        </a:rPr>
                        <a:t>22 831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16 855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22 744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98,9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ekton Pro" pitchFamily="34" charset="-18"/>
                        </a:rPr>
                        <a:t>106,7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ekton Pro" pitchFamily="34" charset="-18"/>
                        </a:rPr>
                        <a:t>79,5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ekton Pro" pitchFamily="34" charset="-18"/>
                        </a:rPr>
                        <a:t>99,8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251520" y="188640"/>
            <a:ext cx="79928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Ospravedlnené hodiny za celý rok </a:t>
            </a:r>
            <a:b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podľa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priemer</a:t>
            </a: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u na žiaka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3317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 4"/>
          <p:cNvGraphicFramePr/>
          <p:nvPr/>
        </p:nvGraphicFramePr>
        <p:xfrm>
          <a:off x="179512" y="1196752"/>
          <a:ext cx="86044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395536" y="260648"/>
            <a:ext cx="79928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ekton Pro" pitchFamily="34" charset="-18"/>
                <a:ea typeface="+mn-ea"/>
                <a:cs typeface="+mn-cs"/>
              </a:defRPr>
            </a:pPr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Ospravedlnené hodiny za celý rok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4341" name="Obrázok 5" descr="log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115888"/>
            <a:ext cx="565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692275" y="1484313"/>
          <a:ext cx="5616624" cy="5198745"/>
        </p:xfrm>
        <a:graphic>
          <a:graphicData uri="http://schemas.openxmlformats.org/drawingml/2006/table">
            <a:tbl>
              <a:tblPr/>
              <a:tblGrid>
                <a:gridCol w="1902405"/>
                <a:gridCol w="1810442"/>
                <a:gridCol w="1903777"/>
              </a:tblGrid>
              <a:tr h="4000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trieda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Ospravedlnené hodiny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95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spolu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priemer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na 1 žiaka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1449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65,8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1435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71,75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3A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1741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79,14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4A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1503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68,31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5A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2401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82,8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6A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2423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115,4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1386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86,63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7B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2357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147,3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8A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2545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115,68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9A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3089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Tekton Pro" pitchFamily="34" charset="-18"/>
                        </a:rPr>
                        <a:t>140,4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Tekton Pro" pitchFamily="34" charset="-1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20329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kton Pro" pitchFamily="34" charset="-18"/>
                        </a:rPr>
                        <a:t>95,9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Majetok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Majetok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Majetok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Majetok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Majetok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Majetok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1175</TotalTime>
  <Words>1775</Words>
  <Application>Microsoft Office PowerPoint</Application>
  <PresentationFormat>Prezentácia na obrazovke (4:3)</PresentationFormat>
  <Paragraphs>813</Paragraphs>
  <Slides>44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45" baseType="lpstr">
      <vt:lpstr>Majetok</vt:lpstr>
      <vt:lpstr>Končíme  šk.rok  2010/11</vt:lpstr>
      <vt:lpstr>Ako  bolo  na  počiatku...</vt:lpstr>
      <vt:lpstr>Zmeny  v  počte  žiakov...</vt:lpstr>
      <vt:lpstr>Ako  prospievame...</vt:lpstr>
      <vt:lpstr>Prospech po triedach</vt:lpstr>
      <vt:lpstr>Ako  prospievame...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 narcisov   Záverečná prezentácia:  Využívanie IKT vo vyučovacích predmetoch</dc:title>
  <dc:creator>gastanova</dc:creator>
  <cp:lastModifiedBy>Janka</cp:lastModifiedBy>
  <cp:revision>141</cp:revision>
  <dcterms:created xsi:type="dcterms:W3CDTF">2010-10-26T15:41:58Z</dcterms:created>
  <dcterms:modified xsi:type="dcterms:W3CDTF">2011-06-29T17:21:36Z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TC010184371051</vt:lpwstr>
  </property>
</Properties>
</file>